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 id="2147483708" r:id="rId5"/>
    <p:sldMasterId id="2147483720" r:id="rId6"/>
    <p:sldMasterId id="2147483732" r:id="rId7"/>
  </p:sldMasterIdLst>
  <p:notesMasterIdLst>
    <p:notesMasterId r:id="rId23"/>
  </p:notesMasterIdLst>
  <p:sldIdLst>
    <p:sldId id="256" r:id="rId8"/>
    <p:sldId id="329" r:id="rId9"/>
    <p:sldId id="330" r:id="rId10"/>
    <p:sldId id="328" r:id="rId11"/>
    <p:sldId id="327" r:id="rId12"/>
    <p:sldId id="326" r:id="rId13"/>
    <p:sldId id="332" r:id="rId14"/>
    <p:sldId id="336" r:id="rId15"/>
    <p:sldId id="334" r:id="rId16"/>
    <p:sldId id="335" r:id="rId17"/>
    <p:sldId id="333" r:id="rId18"/>
    <p:sldId id="337" r:id="rId19"/>
    <p:sldId id="338" r:id="rId20"/>
    <p:sldId id="339" r:id="rId21"/>
    <p:sldId id="32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77" d="100"/>
        <a:sy n="77" d="100"/>
      </p:scale>
      <p:origin x="0" y="50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I:\crisis%202009\Outstanding%20debt%20(final).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en-US"/>
              <a:t>Total Financial Liabilities Relative to GDP</a:t>
            </a:r>
          </a:p>
        </c:rich>
      </c:tx>
      <c:layout>
        <c:manualLayout>
          <c:xMode val="edge"/>
          <c:yMode val="edge"/>
          <c:x val="0.3240843507214215"/>
          <c:y val="0"/>
        </c:manualLayout>
      </c:layout>
      <c:overlay val="0"/>
      <c:spPr>
        <a:noFill/>
        <a:ln w="25400">
          <a:noFill/>
        </a:ln>
      </c:spPr>
    </c:title>
    <c:autoTitleDeleted val="0"/>
    <c:plotArea>
      <c:layout>
        <c:manualLayout>
          <c:layoutTarget val="inner"/>
          <c:xMode val="edge"/>
          <c:yMode val="edge"/>
          <c:x val="4.3285238623751388E-2"/>
          <c:y val="6.1990212071778177E-2"/>
          <c:w val="0.93340732519422676"/>
          <c:h val="0.70473083197390063"/>
        </c:manualLayout>
      </c:layout>
      <c:areaChart>
        <c:grouping val="stacked"/>
        <c:varyColors val="0"/>
        <c:ser>
          <c:idx val="7"/>
          <c:order val="0"/>
          <c:tx>
            <c:v>Households and nonprofit</c:v>
          </c:tx>
          <c:spPr>
            <a:solidFill>
              <a:srgbClr val="FF8080"/>
            </a:solidFill>
            <a:ln w="3175">
              <a:solidFill>
                <a:srgbClr val="000000"/>
              </a:solidFill>
              <a:prstDash val="solid"/>
            </a:ln>
          </c:spPr>
          <c:dLbls>
            <c:dLbl>
              <c:idx val="0"/>
              <c:layout>
                <c:manualLayout>
                  <c:x val="6.0673325934147591E-3"/>
                  <c:y val="3.4976215248786681E-3"/>
                </c:manualLayout>
              </c:layout>
              <c:showLegendKey val="0"/>
              <c:showVal val="0"/>
              <c:showCatName val="0"/>
              <c:showSerName val="1"/>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n-US"/>
              </a:p>
            </c:txPr>
            <c:showLegendKey val="0"/>
            <c:showVal val="0"/>
            <c:showCatName val="0"/>
            <c:showSerName val="1"/>
            <c:showPercent val="0"/>
            <c:showBubbleSize val="0"/>
            <c:showLeaderLines val="0"/>
          </c:dLbls>
          <c:cat>
            <c:numRef>
              <c:f>'Sectors Table'!$A$110:$A$202</c:f>
              <c:numCache>
                <c:formatCode>General</c:formatCode>
                <c:ptCount val="93"/>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pt idx="92">
                  <c:v>2008</c:v>
                </c:pt>
              </c:numCache>
            </c:numRef>
          </c:cat>
          <c:val>
            <c:numRef>
              <c:f>'Sectors Table'!$J$110:$J$202</c:f>
              <c:numCache>
                <c:formatCode>General</c:formatCode>
                <c:ptCount val="93"/>
                <c:pt idx="0">
                  <c:v>0.11690159752986988</c:v>
                </c:pt>
                <c:pt idx="1">
                  <c:v>0.11592092370943902</c:v>
                </c:pt>
                <c:pt idx="2">
                  <c:v>0.10076025142173049</c:v>
                </c:pt>
                <c:pt idx="3">
                  <c:v>0.10750545245589088</c:v>
                </c:pt>
                <c:pt idx="4">
                  <c:v>0.1053708851163539</c:v>
                </c:pt>
                <c:pt idx="5">
                  <c:v>0.13518799026237494</c:v>
                </c:pt>
                <c:pt idx="6">
                  <c:v>0.16292176492398941</c:v>
                </c:pt>
                <c:pt idx="7">
                  <c:v>0.16408112309794154</c:v>
                </c:pt>
                <c:pt idx="8">
                  <c:v>0.19427967318984637</c:v>
                </c:pt>
                <c:pt idx="9">
                  <c:v>0.2340014669016629</c:v>
                </c:pt>
                <c:pt idx="10">
                  <c:v>0.25328148087341984</c:v>
                </c:pt>
                <c:pt idx="11">
                  <c:v>0.29635544720150431</c:v>
                </c:pt>
                <c:pt idx="12">
                  <c:v>0.34818242859356485</c:v>
                </c:pt>
                <c:pt idx="13">
                  <c:v>0.34138803088803182</c:v>
                </c:pt>
                <c:pt idx="14">
                  <c:v>0.36442763157894847</c:v>
                </c:pt>
                <c:pt idx="15">
                  <c:v>0.38572287581699477</c:v>
                </c:pt>
                <c:pt idx="16">
                  <c:v>0.44265417376490751</c:v>
                </c:pt>
                <c:pt idx="17">
                  <c:v>0.43393262411347538</c:v>
                </c:pt>
                <c:pt idx="18">
                  <c:v>0.37370909090909088</c:v>
                </c:pt>
                <c:pt idx="19">
                  <c:v>0.34456753069577117</c:v>
                </c:pt>
                <c:pt idx="20">
                  <c:v>0.31394749403341288</c:v>
                </c:pt>
                <c:pt idx="21">
                  <c:v>0.28816974972796588</c:v>
                </c:pt>
                <c:pt idx="22">
                  <c:v>0.30457375145180032</c:v>
                </c:pt>
                <c:pt idx="23">
                  <c:v>0.29814316702819954</c:v>
                </c:pt>
                <c:pt idx="24">
                  <c:v>0.28665483234714084</c:v>
                </c:pt>
                <c:pt idx="25">
                  <c:v>0.24079558011049801</c:v>
                </c:pt>
                <c:pt idx="26">
                  <c:v>0.16776281655342867</c:v>
                </c:pt>
                <c:pt idx="27">
                  <c:v>0.13080463242698892</c:v>
                </c:pt>
                <c:pt idx="28">
                  <c:v>0.12645950864422201</c:v>
                </c:pt>
                <c:pt idx="29">
                  <c:v>0.13586642761093679</c:v>
                </c:pt>
                <c:pt idx="30">
                  <c:v>0.16690058479532241</c:v>
                </c:pt>
                <c:pt idx="31">
                  <c:v>0.18863144963145012</c:v>
                </c:pt>
                <c:pt idx="32">
                  <c:v>0.20306352154531945</c:v>
                </c:pt>
                <c:pt idx="33">
                  <c:v>0.23554695099139608</c:v>
                </c:pt>
                <c:pt idx="34">
                  <c:v>0.25983696392103545</c:v>
                </c:pt>
                <c:pt idx="35">
                  <c:v>0.25136811081638666</c:v>
                </c:pt>
                <c:pt idx="36">
                  <c:v>0.27249874406921581</c:v>
                </c:pt>
                <c:pt idx="37">
                  <c:v>0.29093041644702161</c:v>
                </c:pt>
                <c:pt idx="38">
                  <c:v>0.3224129863301804</c:v>
                </c:pt>
                <c:pt idx="39">
                  <c:v>0.34680834136933597</c:v>
                </c:pt>
                <c:pt idx="40">
                  <c:v>0.36377760000000031</c:v>
                </c:pt>
                <c:pt idx="41">
                  <c:v>0.3720511819561918</c:v>
                </c:pt>
                <c:pt idx="42">
                  <c:v>0.39299636130137128</c:v>
                </c:pt>
                <c:pt idx="43">
                  <c:v>0.40692696407422191</c:v>
                </c:pt>
                <c:pt idx="44">
                  <c:v>0.42521618541033435</c:v>
                </c:pt>
                <c:pt idx="45">
                  <c:v>0.44406168533137552</c:v>
                </c:pt>
                <c:pt idx="46">
                  <c:v>0.45086509562841531</c:v>
                </c:pt>
                <c:pt idx="47">
                  <c:v>0.47423733203820623</c:v>
                </c:pt>
                <c:pt idx="48">
                  <c:v>0.48532278481012764</c:v>
                </c:pt>
                <c:pt idx="49">
                  <c:v>0.48883479349186604</c:v>
                </c:pt>
                <c:pt idx="50">
                  <c:v>0.47562706270627081</c:v>
                </c:pt>
                <c:pt idx="51">
                  <c:v>0.47782969012731297</c:v>
                </c:pt>
                <c:pt idx="52">
                  <c:v>0.47668571428571432</c:v>
                </c:pt>
                <c:pt idx="53">
                  <c:v>0.46860257972780966</c:v>
                </c:pt>
                <c:pt idx="54">
                  <c:v>0.45794212806933077</c:v>
                </c:pt>
                <c:pt idx="55">
                  <c:v>0.46279850944902851</c:v>
                </c:pt>
                <c:pt idx="56">
                  <c:v>0.4705165145764354</c:v>
                </c:pt>
                <c:pt idx="57">
                  <c:v>0.46943964706733199</c:v>
                </c:pt>
                <c:pt idx="58">
                  <c:v>0.46988133333333332</c:v>
                </c:pt>
                <c:pt idx="59">
                  <c:v>0.46446218641274573</c:v>
                </c:pt>
                <c:pt idx="60">
                  <c:v>0.46596389634580743</c:v>
                </c:pt>
                <c:pt idx="61">
                  <c:v>0.48334019400266026</c:v>
                </c:pt>
                <c:pt idx="62">
                  <c:v>0.49885653898113047</c:v>
                </c:pt>
                <c:pt idx="63">
                  <c:v>0.51411840205984471</c:v>
                </c:pt>
                <c:pt idx="64">
                  <c:v>0.51890328015773357</c:v>
                </c:pt>
                <c:pt idx="65">
                  <c:v>0.49856316327835443</c:v>
                </c:pt>
                <c:pt idx="66">
                  <c:v>0.50179708141321044</c:v>
                </c:pt>
                <c:pt idx="67">
                  <c:v>0.50903958492379908</c:v>
                </c:pt>
                <c:pt idx="68">
                  <c:v>0.51139329299298286</c:v>
                </c:pt>
                <c:pt idx="69">
                  <c:v>0.56109904509158304</c:v>
                </c:pt>
                <c:pt idx="70">
                  <c:v>0.59048384422335676</c:v>
                </c:pt>
                <c:pt idx="71">
                  <c:v>0.59991509652917219</c:v>
                </c:pt>
                <c:pt idx="72">
                  <c:v>0.61599645362279365</c:v>
                </c:pt>
                <c:pt idx="73">
                  <c:v>0.62964772810152625</c:v>
                </c:pt>
                <c:pt idx="74">
                  <c:v>0.641019627440509</c:v>
                </c:pt>
                <c:pt idx="75">
                  <c:v>0.6558772661318587</c:v>
                </c:pt>
                <c:pt idx="76">
                  <c:v>0.65255614812944751</c:v>
                </c:pt>
                <c:pt idx="77">
                  <c:v>0.66166348724727375</c:v>
                </c:pt>
                <c:pt idx="78">
                  <c:v>0.66909544413336974</c:v>
                </c:pt>
                <c:pt idx="79">
                  <c:v>0.68316537572488822</c:v>
                </c:pt>
                <c:pt idx="80">
                  <c:v>0.69271504048919974</c:v>
                </c:pt>
                <c:pt idx="81">
                  <c:v>0.69386644268632003</c:v>
                </c:pt>
                <c:pt idx="82">
                  <c:v>0.71076131244998553</c:v>
                </c:pt>
                <c:pt idx="83">
                  <c:v>0.7330675844806005</c:v>
                </c:pt>
                <c:pt idx="84">
                  <c:v>0.75380487929102735</c:v>
                </c:pt>
                <c:pt idx="85">
                  <c:v>0.79297042851500865</c:v>
                </c:pt>
                <c:pt idx="86">
                  <c:v>0.84376356307786349</c:v>
                </c:pt>
                <c:pt idx="87">
                  <c:v>0.89960043974892423</c:v>
                </c:pt>
                <c:pt idx="88">
                  <c:v>0.94436260792921356</c:v>
                </c:pt>
                <c:pt idx="89">
                  <c:v>0.98118860238771843</c:v>
                </c:pt>
                <c:pt idx="90">
                  <c:v>1.0191797942087051</c:v>
                </c:pt>
                <c:pt idx="91">
                  <c:v>1.0377699873257278</c:v>
                </c:pt>
                <c:pt idx="92">
                  <c:v>0.99841835733213657</c:v>
                </c:pt>
              </c:numCache>
            </c:numRef>
          </c:val>
        </c:ser>
        <c:ser>
          <c:idx val="6"/>
          <c:order val="1"/>
          <c:tx>
            <c:v>Noncorporate and farm</c:v>
          </c:tx>
          <c:spPr>
            <a:solidFill>
              <a:srgbClr val="FF9900"/>
            </a:solidFill>
            <a:ln w="3175">
              <a:solidFill>
                <a:srgbClr val="000000"/>
              </a:solidFill>
              <a:prstDash val="solid"/>
            </a:ln>
          </c:spPr>
          <c:dLbls>
            <c:dLbl>
              <c:idx val="0"/>
              <c:layout>
                <c:manualLayout>
                  <c:x val="-0.33624127172782775"/>
                  <c:y val="-3.3604363891707846E-3"/>
                </c:manualLayout>
              </c:layout>
              <c:tx>
                <c:rich>
                  <a:bodyPr/>
                  <a:lstStyle/>
                  <a:p>
                    <a:r>
                      <a:rPr lang="en-US"/>
                      <a:t>Noncorporate and farm</a:t>
                    </a:r>
                  </a:p>
                </c:rich>
              </c:tx>
              <c:showLegendKey val="0"/>
              <c:showVal val="0"/>
              <c:showCatName val="0"/>
              <c:showSerName val="1"/>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n-US"/>
              </a:p>
            </c:txPr>
            <c:showLegendKey val="0"/>
            <c:showVal val="0"/>
            <c:showCatName val="0"/>
            <c:showSerName val="1"/>
            <c:showPercent val="0"/>
            <c:showBubbleSize val="0"/>
            <c:showLeaderLines val="0"/>
          </c:dLbls>
          <c:cat>
            <c:numRef>
              <c:f>'Sectors Table'!$A$110:$A$202</c:f>
              <c:numCache>
                <c:formatCode>General</c:formatCode>
                <c:ptCount val="93"/>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pt idx="92">
                  <c:v>2008</c:v>
                </c:pt>
              </c:numCache>
            </c:numRef>
          </c:cat>
          <c:val>
            <c:numRef>
              <c:f>'Sectors Table'!$I$110:$I$202</c:f>
              <c:numCache>
                <c:formatCode>General</c:formatCode>
                <c:ptCount val="93"/>
                <c:pt idx="0">
                  <c:v>0.69528795811518462</c:v>
                </c:pt>
                <c:pt idx="1">
                  <c:v>0.62758064206259412</c:v>
                </c:pt>
                <c:pt idx="2">
                  <c:v>0.56520802155043393</c:v>
                </c:pt>
                <c:pt idx="3">
                  <c:v>0.46581865197006839</c:v>
                </c:pt>
                <c:pt idx="4">
                  <c:v>0.44710895683535906</c:v>
                </c:pt>
                <c:pt idx="5">
                  <c:v>0.5302163916689191</c:v>
                </c:pt>
                <c:pt idx="6">
                  <c:v>0.53607162965709565</c:v>
                </c:pt>
                <c:pt idx="7">
                  <c:v>0.46836811607857931</c:v>
                </c:pt>
                <c:pt idx="8">
                  <c:v>0.44693012192179077</c:v>
                </c:pt>
                <c:pt idx="9">
                  <c:v>0.41844136224808148</c:v>
                </c:pt>
                <c:pt idx="10">
                  <c:v>0.39008578230175811</c:v>
                </c:pt>
                <c:pt idx="11">
                  <c:v>0.38958079378525451</c:v>
                </c:pt>
                <c:pt idx="12">
                  <c:v>0.37492071690511947</c:v>
                </c:pt>
                <c:pt idx="13">
                  <c:v>0.36227992277992282</c:v>
                </c:pt>
                <c:pt idx="14">
                  <c:v>0.42285307017543888</c:v>
                </c:pt>
                <c:pt idx="15">
                  <c:v>0.4626431372549023</c:v>
                </c:pt>
                <c:pt idx="16">
                  <c:v>0.53008858603066356</c:v>
                </c:pt>
                <c:pt idx="17">
                  <c:v>0.47032269503546287</c:v>
                </c:pt>
                <c:pt idx="18">
                  <c:v>0.38083636363636475</c:v>
                </c:pt>
                <c:pt idx="19">
                  <c:v>0.33346793997271651</c:v>
                </c:pt>
                <c:pt idx="20">
                  <c:v>0.28987112171837731</c:v>
                </c:pt>
                <c:pt idx="21">
                  <c:v>0.2678694232861808</c:v>
                </c:pt>
                <c:pt idx="22">
                  <c:v>0.27614634146341466</c:v>
                </c:pt>
                <c:pt idx="23">
                  <c:v>0.25283297180043468</c:v>
                </c:pt>
                <c:pt idx="24">
                  <c:v>0.23602761341222891</c:v>
                </c:pt>
                <c:pt idx="25">
                  <c:v>0.19803630623520163</c:v>
                </c:pt>
                <c:pt idx="26">
                  <c:v>0.14045213094502823</c:v>
                </c:pt>
                <c:pt idx="27">
                  <c:v>0.11491540785498498</c:v>
                </c:pt>
                <c:pt idx="28">
                  <c:v>0.10420473157415863</c:v>
                </c:pt>
                <c:pt idx="29">
                  <c:v>6.7524428507395803E-2</c:v>
                </c:pt>
                <c:pt idx="30">
                  <c:v>8.6851551956815168E-2</c:v>
                </c:pt>
                <c:pt idx="31">
                  <c:v>9.0520475020475472E-2</c:v>
                </c:pt>
                <c:pt idx="32">
                  <c:v>9.1498885586924233E-2</c:v>
                </c:pt>
                <c:pt idx="33">
                  <c:v>9.8326599326599817E-2</c:v>
                </c:pt>
                <c:pt idx="34">
                  <c:v>0.10443669162695712</c:v>
                </c:pt>
                <c:pt idx="35">
                  <c:v>0.10121632773356928</c:v>
                </c:pt>
                <c:pt idx="36">
                  <c:v>0.10455679598102174</c:v>
                </c:pt>
                <c:pt idx="37">
                  <c:v>0.10215208223510806</c:v>
                </c:pt>
                <c:pt idx="38">
                  <c:v>0.11330205047318644</c:v>
                </c:pt>
                <c:pt idx="39">
                  <c:v>0.1169792671166829</c:v>
                </c:pt>
                <c:pt idx="40">
                  <c:v>0.12021965714285714</c:v>
                </c:pt>
                <c:pt idx="41">
                  <c:v>0.12014660594231218</c:v>
                </c:pt>
                <c:pt idx="42">
                  <c:v>0.12921939212328809</c:v>
                </c:pt>
                <c:pt idx="43">
                  <c:v>0.13063560994867685</c:v>
                </c:pt>
                <c:pt idx="44">
                  <c:v>0.13610334346504571</c:v>
                </c:pt>
                <c:pt idx="45">
                  <c:v>0.14316431062970442</c:v>
                </c:pt>
                <c:pt idx="46">
                  <c:v>0.14626451502732296</c:v>
                </c:pt>
                <c:pt idx="47">
                  <c:v>0.15066423830338371</c:v>
                </c:pt>
                <c:pt idx="48">
                  <c:v>0.15221820373719216</c:v>
                </c:pt>
                <c:pt idx="49">
                  <c:v>0.15329675983868724</c:v>
                </c:pt>
                <c:pt idx="50">
                  <c:v>0.15105509012439775</c:v>
                </c:pt>
                <c:pt idx="51">
                  <c:v>0.15550516454479993</c:v>
                </c:pt>
                <c:pt idx="52">
                  <c:v>0.15221626373626457</c:v>
                </c:pt>
                <c:pt idx="53">
                  <c:v>0.15714462725980088</c:v>
                </c:pt>
                <c:pt idx="54">
                  <c:v>0.16332999518536409</c:v>
                </c:pt>
                <c:pt idx="55">
                  <c:v>0.17457315233785822</c:v>
                </c:pt>
                <c:pt idx="56">
                  <c:v>0.18877541791165309</c:v>
                </c:pt>
                <c:pt idx="57">
                  <c:v>0.2026056989947205</c:v>
                </c:pt>
                <c:pt idx="58">
                  <c:v>0.21891513333333415</c:v>
                </c:pt>
                <c:pt idx="59">
                  <c:v>0.21670646401757959</c:v>
                </c:pt>
                <c:pt idx="60">
                  <c:v>0.21428356982413849</c:v>
                </c:pt>
                <c:pt idx="61">
                  <c:v>0.21655074105076574</c:v>
                </c:pt>
                <c:pt idx="62">
                  <c:v>0.22132243866300622</c:v>
                </c:pt>
                <c:pt idx="63">
                  <c:v>0.23517282409394102</c:v>
                </c:pt>
                <c:pt idx="64">
                  <c:v>0.24552647427854452</c:v>
                </c:pt>
                <c:pt idx="65">
                  <c:v>0.24171244086434049</c:v>
                </c:pt>
                <c:pt idx="66">
                  <c:v>0.26139391705069132</c:v>
                </c:pt>
                <c:pt idx="67">
                  <c:v>0.26597729521870744</c:v>
                </c:pt>
                <c:pt idx="68">
                  <c:v>0.27326944981185802</c:v>
                </c:pt>
                <c:pt idx="69">
                  <c:v>0.2794636163305928</c:v>
                </c:pt>
                <c:pt idx="70">
                  <c:v>0.27909662095545473</c:v>
                </c:pt>
                <c:pt idx="71">
                  <c:v>0.27376423673383271</c:v>
                </c:pt>
                <c:pt idx="72">
                  <c:v>0.27745906971276402</c:v>
                </c:pt>
                <c:pt idx="73">
                  <c:v>0.27232109255342435</c:v>
                </c:pt>
                <c:pt idx="74">
                  <c:v>0.25505843428512343</c:v>
                </c:pt>
                <c:pt idx="75">
                  <c:v>0.24182114444870659</c:v>
                </c:pt>
                <c:pt idx="76">
                  <c:v>0.22743137100209918</c:v>
                </c:pt>
                <c:pt idx="77">
                  <c:v>0.214218703998558</c:v>
                </c:pt>
                <c:pt idx="78">
                  <c:v>0.20726563162806491</c:v>
                </c:pt>
                <c:pt idx="79">
                  <c:v>0.20811330548684101</c:v>
                </c:pt>
                <c:pt idx="80">
                  <c:v>0.21461835254384776</c:v>
                </c:pt>
                <c:pt idx="81">
                  <c:v>0.22576008814710533</c:v>
                </c:pt>
                <c:pt idx="82">
                  <c:v>0.24973907625471592</c:v>
                </c:pt>
                <c:pt idx="83">
                  <c:v>0.26972729921021982</c:v>
                </c:pt>
                <c:pt idx="84">
                  <c:v>0.28897990221045272</c:v>
                </c:pt>
                <c:pt idx="85">
                  <c:v>0.30202418048973223</c:v>
                </c:pt>
                <c:pt idx="86">
                  <c:v>0.31150358179873228</c:v>
                </c:pt>
                <c:pt idx="87">
                  <c:v>0.3054110375155098</c:v>
                </c:pt>
                <c:pt idx="88">
                  <c:v>0.31660495982337761</c:v>
                </c:pt>
                <c:pt idx="89">
                  <c:v>0.34173852631239976</c:v>
                </c:pt>
                <c:pt idx="90">
                  <c:v>0.36658082164754602</c:v>
                </c:pt>
                <c:pt idx="91">
                  <c:v>0.39120754662321205</c:v>
                </c:pt>
                <c:pt idx="92">
                  <c:v>0.39428835719193051</c:v>
                </c:pt>
              </c:numCache>
            </c:numRef>
          </c:val>
        </c:ser>
        <c:ser>
          <c:idx val="5"/>
          <c:order val="2"/>
          <c:tx>
            <c:v>Nonfinancial nonfarm corporate</c:v>
          </c:tx>
          <c:spPr>
            <a:solidFill>
              <a:srgbClr val="FFCC00"/>
            </a:solidFill>
            <a:ln w="3175">
              <a:solidFill>
                <a:srgbClr val="000000"/>
              </a:solidFill>
              <a:prstDash val="solid"/>
            </a:ln>
          </c:spPr>
          <c:dLbls>
            <c:dLbl>
              <c:idx val="0"/>
              <c:layout>
                <c:manualLayout>
                  <c:x val="0.30020711894919905"/>
                  <c:y val="-7.0289827148441897E-2"/>
                </c:manualLayout>
              </c:layout>
              <c:showLegendKey val="0"/>
              <c:showVal val="0"/>
              <c:showCatName val="0"/>
              <c:showSerName val="1"/>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n-US"/>
              </a:p>
            </c:txPr>
            <c:showLegendKey val="0"/>
            <c:showVal val="0"/>
            <c:showCatName val="0"/>
            <c:showSerName val="1"/>
            <c:showPercent val="0"/>
            <c:showBubbleSize val="0"/>
            <c:showLeaderLines val="0"/>
          </c:dLbls>
          <c:cat>
            <c:numRef>
              <c:f>'Sectors Table'!$A$110:$A$202</c:f>
              <c:numCache>
                <c:formatCode>General</c:formatCode>
                <c:ptCount val="93"/>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pt idx="92">
                  <c:v>2008</c:v>
                </c:pt>
              </c:numCache>
            </c:numRef>
          </c:cat>
          <c:val>
            <c:numRef>
              <c:f>'Sectors Table'!$H$110:$H$202</c:f>
              <c:numCache>
                <c:formatCode>General</c:formatCode>
                <c:ptCount val="93"/>
                <c:pt idx="0">
                  <c:v>0.86613415671007365</c:v>
                </c:pt>
                <c:pt idx="1">
                  <c:v>0.79890876255979903</c:v>
                </c:pt>
                <c:pt idx="2">
                  <c:v>0.64868302903322361</c:v>
                </c:pt>
                <c:pt idx="3">
                  <c:v>0.63052591712267225</c:v>
                </c:pt>
                <c:pt idx="4">
                  <c:v>0.59039535043991653</c:v>
                </c:pt>
                <c:pt idx="5">
                  <c:v>0.69821476873140298</c:v>
                </c:pt>
                <c:pt idx="6">
                  <c:v>0.73869457147173301</c:v>
                </c:pt>
                <c:pt idx="7">
                  <c:v>0.6718683751825506</c:v>
                </c:pt>
                <c:pt idx="8">
                  <c:v>0.70939866472082092</c:v>
                </c:pt>
                <c:pt idx="9">
                  <c:v>0.72978357726959486</c:v>
                </c:pt>
                <c:pt idx="10">
                  <c:v>0.71128509275981122</c:v>
                </c:pt>
                <c:pt idx="11">
                  <c:v>0.75316625689551864</c:v>
                </c:pt>
                <c:pt idx="12">
                  <c:v>0.79711791746294058</c:v>
                </c:pt>
                <c:pt idx="13">
                  <c:v>0.76544401544401786</c:v>
                </c:pt>
                <c:pt idx="14">
                  <c:v>0.88129385964912488</c:v>
                </c:pt>
                <c:pt idx="15">
                  <c:v>0.93003921568627612</c:v>
                </c:pt>
                <c:pt idx="16">
                  <c:v>1.1680919931856899</c:v>
                </c:pt>
                <c:pt idx="17">
                  <c:v>1.2010460992907799</c:v>
                </c:pt>
                <c:pt idx="18">
                  <c:v>1.0254999999999967</c:v>
                </c:pt>
                <c:pt idx="19">
                  <c:v>0.9180354706684889</c:v>
                </c:pt>
                <c:pt idx="20">
                  <c:v>0.81825775656324584</c:v>
                </c:pt>
                <c:pt idx="21">
                  <c:v>0.74026115342763876</c:v>
                </c:pt>
                <c:pt idx="22">
                  <c:v>0.76747967479674795</c:v>
                </c:pt>
                <c:pt idx="23">
                  <c:v>0.71467462039045748</c:v>
                </c:pt>
                <c:pt idx="24">
                  <c:v>0.66805719921104534</c:v>
                </c:pt>
                <c:pt idx="25">
                  <c:v>0.59099447513812331</c:v>
                </c:pt>
                <c:pt idx="26">
                  <c:v>0.51077825818406464</c:v>
                </c:pt>
                <c:pt idx="27">
                  <c:v>0.43265861027190405</c:v>
                </c:pt>
                <c:pt idx="28">
                  <c:v>0.37919927206551418</c:v>
                </c:pt>
                <c:pt idx="29">
                  <c:v>0.31460331689825188</c:v>
                </c:pt>
                <c:pt idx="30">
                  <c:v>0.36059379217273957</c:v>
                </c:pt>
                <c:pt idx="31">
                  <c:v>0.38081490581490801</c:v>
                </c:pt>
                <c:pt idx="32">
                  <c:v>0.37829123328380382</c:v>
                </c:pt>
                <c:pt idx="33">
                  <c:v>0.37817433595211475</c:v>
                </c:pt>
                <c:pt idx="34">
                  <c:v>0.42085091899251298</c:v>
                </c:pt>
                <c:pt idx="35">
                  <c:v>0.40212791040377249</c:v>
                </c:pt>
                <c:pt idx="36">
                  <c:v>0.39416969020373988</c:v>
                </c:pt>
                <c:pt idx="37">
                  <c:v>0.38507643647865153</c:v>
                </c:pt>
                <c:pt idx="38">
                  <c:v>0.39241324921135734</c:v>
                </c:pt>
                <c:pt idx="39">
                  <c:v>0.41290742526518831</c:v>
                </c:pt>
                <c:pt idx="40">
                  <c:v>0.41943085714285855</c:v>
                </c:pt>
                <c:pt idx="41">
                  <c:v>0.41827586206896622</c:v>
                </c:pt>
                <c:pt idx="42">
                  <c:v>0.43322131849315065</c:v>
                </c:pt>
                <c:pt idx="43">
                  <c:v>0.43260757994473087</c:v>
                </c:pt>
                <c:pt idx="44">
                  <c:v>0.43612272036474348</c:v>
                </c:pt>
                <c:pt idx="45">
                  <c:v>0.44448503763539576</c:v>
                </c:pt>
                <c:pt idx="46">
                  <c:v>0.43951331967213131</c:v>
                </c:pt>
                <c:pt idx="47">
                  <c:v>0.44982515784361415</c:v>
                </c:pt>
                <c:pt idx="48">
                  <c:v>0.45211121157323675</c:v>
                </c:pt>
                <c:pt idx="49">
                  <c:v>0.46615352523988407</c:v>
                </c:pt>
                <c:pt idx="50">
                  <c:v>0.46861259202843381</c:v>
                </c:pt>
                <c:pt idx="51">
                  <c:v>0.47683761710305156</c:v>
                </c:pt>
                <c:pt idx="52">
                  <c:v>0.49010000000000031</c:v>
                </c:pt>
                <c:pt idx="53">
                  <c:v>0.50823583180987264</c:v>
                </c:pt>
                <c:pt idx="54">
                  <c:v>0.51961771786230138</c:v>
                </c:pt>
                <c:pt idx="55">
                  <c:v>0.51930618401206308</c:v>
                </c:pt>
                <c:pt idx="56">
                  <c:v>0.52454090285068244</c:v>
                </c:pt>
                <c:pt idx="57">
                  <c:v>0.55019382367831227</c:v>
                </c:pt>
                <c:pt idx="58">
                  <c:v>0.50974933333333516</c:v>
                </c:pt>
                <c:pt idx="59">
                  <c:v>0.66346151498504569</c:v>
                </c:pt>
                <c:pt idx="60">
                  <c:v>0.65157563140305919</c:v>
                </c:pt>
                <c:pt idx="61">
                  <c:v>0.65751292530405236</c:v>
                </c:pt>
                <c:pt idx="62">
                  <c:v>0.66774567481588443</c:v>
                </c:pt>
                <c:pt idx="63">
                  <c:v>0.69806460422112204</c:v>
                </c:pt>
                <c:pt idx="64">
                  <c:v>0.72099085857680911</c:v>
                </c:pt>
                <c:pt idx="65">
                  <c:v>0.73312843626134938</c:v>
                </c:pt>
                <c:pt idx="66">
                  <c:v>0.75383287250384334</c:v>
                </c:pt>
                <c:pt idx="67">
                  <c:v>0.7378595866202976</c:v>
                </c:pt>
                <c:pt idx="68">
                  <c:v>0.74456320553239097</c:v>
                </c:pt>
                <c:pt idx="69">
                  <c:v>0.78387863422031756</c:v>
                </c:pt>
                <c:pt idx="70">
                  <c:v>0.78386102895043452</c:v>
                </c:pt>
                <c:pt idx="71">
                  <c:v>0.79628230826036317</c:v>
                </c:pt>
                <c:pt idx="72">
                  <c:v>0.8212802225792547</c:v>
                </c:pt>
                <c:pt idx="73">
                  <c:v>0.82647801035664803</c:v>
                </c:pt>
                <c:pt idx="74">
                  <c:v>0.81498182006169162</c:v>
                </c:pt>
                <c:pt idx="75">
                  <c:v>0.80551226671558906</c:v>
                </c:pt>
                <c:pt idx="76">
                  <c:v>0.80624406330372389</c:v>
                </c:pt>
                <c:pt idx="77">
                  <c:v>0.80941824135548424</c:v>
                </c:pt>
                <c:pt idx="78">
                  <c:v>0.79570501399847615</c:v>
                </c:pt>
                <c:pt idx="79">
                  <c:v>0.81235018992389529</c:v>
                </c:pt>
                <c:pt idx="80">
                  <c:v>0.8159964947741436</c:v>
                </c:pt>
                <c:pt idx="81">
                  <c:v>0.79823489035800765</c:v>
                </c:pt>
                <c:pt idx="82">
                  <c:v>0.85258831599405449</c:v>
                </c:pt>
                <c:pt idx="83">
                  <c:v>0.90708827845151263</c:v>
                </c:pt>
                <c:pt idx="84">
                  <c:v>0.97905164510542964</c:v>
                </c:pt>
                <c:pt idx="85">
                  <c:v>0.96855094786729856</c:v>
                </c:pt>
                <c:pt idx="86">
                  <c:v>0.94777661037671124</c:v>
                </c:pt>
                <c:pt idx="87">
                  <c:v>0.90024040216042778</c:v>
                </c:pt>
                <c:pt idx="88">
                  <c:v>0.88562506952823583</c:v>
                </c:pt>
                <c:pt idx="89">
                  <c:v>0.8972319049420775</c:v>
                </c:pt>
                <c:pt idx="90">
                  <c:v>0.89403038305105265</c:v>
                </c:pt>
                <c:pt idx="91">
                  <c:v>0.9091666123483616</c:v>
                </c:pt>
                <c:pt idx="92">
                  <c:v>0.90346094527711773</c:v>
                </c:pt>
              </c:numCache>
            </c:numRef>
          </c:val>
        </c:ser>
        <c:ser>
          <c:idx val="4"/>
          <c:order val="3"/>
          <c:tx>
            <c:v>Private finance</c:v>
          </c:tx>
          <c:spPr>
            <a:solidFill>
              <a:srgbClr val="FFFF99"/>
            </a:solidFill>
            <a:ln w="3175">
              <a:solidFill>
                <a:srgbClr val="000000"/>
              </a:solidFill>
              <a:prstDash val="solid"/>
            </a:ln>
          </c:spPr>
          <c:dLbls>
            <c:dLbl>
              <c:idx val="0"/>
              <c:layout>
                <c:manualLayout>
                  <c:x val="0.29921562801320201"/>
                  <c:y val="-0.12163097883563949"/>
                </c:manualLayout>
              </c:layout>
              <c:showLegendKey val="0"/>
              <c:showVal val="0"/>
              <c:showCatName val="0"/>
              <c:showSerName val="1"/>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n-US"/>
              </a:p>
            </c:txPr>
            <c:showLegendKey val="0"/>
            <c:showVal val="0"/>
            <c:showCatName val="0"/>
            <c:showSerName val="1"/>
            <c:showPercent val="0"/>
            <c:showBubbleSize val="0"/>
            <c:showLeaderLines val="0"/>
          </c:dLbls>
          <c:cat>
            <c:numRef>
              <c:f>'Sectors Table'!$A$110:$A$202</c:f>
              <c:numCache>
                <c:formatCode>General</c:formatCode>
                <c:ptCount val="93"/>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pt idx="92">
                  <c:v>2008</c:v>
                </c:pt>
              </c:numCache>
            </c:numRef>
          </c:cat>
          <c:val>
            <c:numRef>
              <c:f>'Sectors Table'!$G$110:$G$202</c:f>
              <c:numCache>
                <c:formatCode>General</c:formatCode>
                <c:ptCount val="93"/>
                <c:pt idx="0">
                  <c:v>3.3315433838994039E-2</c:v>
                </c:pt>
                <c:pt idx="1">
                  <c:v>4.0652437032910237E-2</c:v>
                </c:pt>
                <c:pt idx="2">
                  <c:v>5.4699191858725169E-2</c:v>
                </c:pt>
                <c:pt idx="3">
                  <c:v>6.5560068433218904E-2</c:v>
                </c:pt>
                <c:pt idx="4">
                  <c:v>7.2350738554134042E-2</c:v>
                </c:pt>
                <c:pt idx="5">
                  <c:v>7.2680551798755752E-2</c:v>
                </c:pt>
                <c:pt idx="6">
                  <c:v>6.6040456474271828E-2</c:v>
                </c:pt>
                <c:pt idx="7">
                  <c:v>6.5400197861214523E-2</c:v>
                </c:pt>
                <c:pt idx="8">
                  <c:v>6.2810981005022026E-2</c:v>
                </c:pt>
                <c:pt idx="9">
                  <c:v>6.6065309965078978E-2</c:v>
                </c:pt>
                <c:pt idx="10">
                  <c:v>7.0606222295189633E-2</c:v>
                </c:pt>
                <c:pt idx="11">
                  <c:v>8.5659387202743742E-2</c:v>
                </c:pt>
                <c:pt idx="12">
                  <c:v>9.2298951500439208E-2</c:v>
                </c:pt>
                <c:pt idx="13">
                  <c:v>9.2664092664093256E-2</c:v>
                </c:pt>
                <c:pt idx="14">
                  <c:v>9.7872807017543834E-2</c:v>
                </c:pt>
                <c:pt idx="15">
                  <c:v>0.16146405228758193</c:v>
                </c:pt>
                <c:pt idx="16">
                  <c:v>0.19477001703577518</c:v>
                </c:pt>
                <c:pt idx="17">
                  <c:v>0.16242907801418438</c:v>
                </c:pt>
                <c:pt idx="18">
                  <c:v>0.11843939393939384</c:v>
                </c:pt>
                <c:pt idx="19">
                  <c:v>0.10242837653478851</c:v>
                </c:pt>
                <c:pt idx="20">
                  <c:v>8.985680190930817E-2</c:v>
                </c:pt>
                <c:pt idx="21">
                  <c:v>8.4548422198041859E-2</c:v>
                </c:pt>
                <c:pt idx="22">
                  <c:v>8.3855981416957243E-2</c:v>
                </c:pt>
                <c:pt idx="23">
                  <c:v>8.250542299349313E-2</c:v>
                </c:pt>
                <c:pt idx="24">
                  <c:v>7.7504930966469571E-2</c:v>
                </c:pt>
                <c:pt idx="25">
                  <c:v>6.7253354380426358E-2</c:v>
                </c:pt>
                <c:pt idx="26">
                  <c:v>5.5003088326127408E-2</c:v>
                </c:pt>
                <c:pt idx="27">
                  <c:v>4.8207452165156067E-2</c:v>
                </c:pt>
                <c:pt idx="28">
                  <c:v>4.8917197452229472E-2</c:v>
                </c:pt>
                <c:pt idx="29">
                  <c:v>5.1277454056476914E-2</c:v>
                </c:pt>
                <c:pt idx="30">
                  <c:v>5.4053081421502704E-2</c:v>
                </c:pt>
                <c:pt idx="31">
                  <c:v>5.2895167895167912E-2</c:v>
                </c:pt>
                <c:pt idx="32">
                  <c:v>5.9520802377414556E-2</c:v>
                </c:pt>
                <c:pt idx="33">
                  <c:v>6.9876543209876713E-2</c:v>
                </c:pt>
                <c:pt idx="34">
                  <c:v>7.6119809394145713E-2</c:v>
                </c:pt>
                <c:pt idx="35">
                  <c:v>7.0960801650456914E-2</c:v>
                </c:pt>
                <c:pt idx="36">
                  <c:v>7.8744069215740994E-2</c:v>
                </c:pt>
                <c:pt idx="37">
                  <c:v>8.3832366895097973E-2</c:v>
                </c:pt>
                <c:pt idx="38">
                  <c:v>8.9697686645636432E-2</c:v>
                </c:pt>
                <c:pt idx="39">
                  <c:v>9.7434908389585587E-2</c:v>
                </c:pt>
                <c:pt idx="40">
                  <c:v>9.6027428571428972E-2</c:v>
                </c:pt>
                <c:pt idx="41">
                  <c:v>9.870527000650646E-2</c:v>
                </c:pt>
                <c:pt idx="42">
                  <c:v>0.10330907534246554</c:v>
                </c:pt>
                <c:pt idx="43">
                  <c:v>0.10880181602842465</c:v>
                </c:pt>
                <c:pt idx="44">
                  <c:v>0.11234422492401232</c:v>
                </c:pt>
                <c:pt idx="45">
                  <c:v>0.11726271342023185</c:v>
                </c:pt>
                <c:pt idx="46">
                  <c:v>0.12054474043715881</c:v>
                </c:pt>
                <c:pt idx="47">
                  <c:v>0.13203658734013274</c:v>
                </c:pt>
                <c:pt idx="48">
                  <c:v>0.13697408077154921</c:v>
                </c:pt>
                <c:pt idx="49">
                  <c:v>0.14268530107078292</c:v>
                </c:pt>
                <c:pt idx="50">
                  <c:v>0.13683676059913691</c:v>
                </c:pt>
                <c:pt idx="51">
                  <c:v>0.13685082872928167</c:v>
                </c:pt>
                <c:pt idx="52">
                  <c:v>0.14579780219780292</c:v>
                </c:pt>
                <c:pt idx="53">
                  <c:v>0.1689742027219179</c:v>
                </c:pt>
                <c:pt idx="54">
                  <c:v>0.17229176697159371</c:v>
                </c:pt>
                <c:pt idx="55">
                  <c:v>0.18390826013663453</c:v>
                </c:pt>
                <c:pt idx="56">
                  <c:v>0.20767423080029127</c:v>
                </c:pt>
                <c:pt idx="57">
                  <c:v>0.22783828740869358</c:v>
                </c:pt>
                <c:pt idx="58">
                  <c:v>0.23054533333333407</c:v>
                </c:pt>
                <c:pt idx="59">
                  <c:v>0.22361777452237128</c:v>
                </c:pt>
                <c:pt idx="60">
                  <c:v>0.23335122993480517</c:v>
                </c:pt>
                <c:pt idx="61">
                  <c:v>0.24622876557191434</c:v>
                </c:pt>
                <c:pt idx="62">
                  <c:v>0.26715344053688861</c:v>
                </c:pt>
                <c:pt idx="63">
                  <c:v>0.27706550150197012</c:v>
                </c:pt>
                <c:pt idx="64">
                  <c:v>0.29419860189998337</c:v>
                </c:pt>
                <c:pt idx="65">
                  <c:v>0.31835666794527778</c:v>
                </c:pt>
                <c:pt idx="66">
                  <c:v>0.32849861751152082</c:v>
                </c:pt>
                <c:pt idx="67">
                  <c:v>0.34874544066502627</c:v>
                </c:pt>
                <c:pt idx="68">
                  <c:v>0.35820400691548882</c:v>
                </c:pt>
                <c:pt idx="69">
                  <c:v>0.4098862640096696</c:v>
                </c:pt>
                <c:pt idx="70">
                  <c:v>0.45327395357174866</c:v>
                </c:pt>
                <c:pt idx="71">
                  <c:v>0.48517206456377238</c:v>
                </c:pt>
                <c:pt idx="72">
                  <c:v>0.50344899878521721</c:v>
                </c:pt>
                <c:pt idx="73">
                  <c:v>0.52244657574210296</c:v>
                </c:pt>
                <c:pt idx="74">
                  <c:v>0.50563991659630392</c:v>
                </c:pt>
                <c:pt idx="75">
                  <c:v>0.51104571457162395</c:v>
                </c:pt>
                <c:pt idx="76">
                  <c:v>0.52772488442179488</c:v>
                </c:pt>
                <c:pt idx="77">
                  <c:v>0.55203923453600656</c:v>
                </c:pt>
                <c:pt idx="78">
                  <c:v>0.57673383105681464</c:v>
                </c:pt>
                <c:pt idx="79">
                  <c:v>0.61891101288238426</c:v>
                </c:pt>
                <c:pt idx="80">
                  <c:v>0.64399493405314434</c:v>
                </c:pt>
                <c:pt idx="81">
                  <c:v>0.69985959081439897</c:v>
                </c:pt>
                <c:pt idx="82">
                  <c:v>0.77051201554818949</c:v>
                </c:pt>
                <c:pt idx="83">
                  <c:v>0.81991254153899251</c:v>
                </c:pt>
                <c:pt idx="84">
                  <c:v>0.88057349495772541</c:v>
                </c:pt>
                <c:pt idx="85">
                  <c:v>0.91944115323854836</c:v>
                </c:pt>
                <c:pt idx="86">
                  <c:v>0.93936072056238951</c:v>
                </c:pt>
                <c:pt idx="87">
                  <c:v>0.99417478651193258</c:v>
                </c:pt>
                <c:pt idx="88">
                  <c:v>1.0531912818011422</c:v>
                </c:pt>
                <c:pt idx="89">
                  <c:v>1.1190457498450321</c:v>
                </c:pt>
                <c:pt idx="90">
                  <c:v>1.2028142794269412</c:v>
                </c:pt>
                <c:pt idx="91">
                  <c:v>1.2814783052688759</c:v>
                </c:pt>
                <c:pt idx="92">
                  <c:v>1.301411963882618</c:v>
                </c:pt>
              </c:numCache>
            </c:numRef>
          </c:val>
        </c:ser>
        <c:ser>
          <c:idx val="3"/>
          <c:order val="4"/>
          <c:tx>
            <c:v>GSE</c:v>
          </c:tx>
          <c:spPr>
            <a:pattFill prst="ltUpDiag">
              <a:fgClr>
                <a:srgbClr val="9999FF"/>
              </a:fgClr>
              <a:bgClr>
                <a:srgbClr val="FFFF99"/>
              </a:bgClr>
            </a:pattFill>
            <a:ln w="3175">
              <a:solidFill>
                <a:srgbClr val="000000"/>
              </a:solidFill>
              <a:prstDash val="solid"/>
            </a:ln>
          </c:spPr>
          <c:dLbls>
            <c:dLbl>
              <c:idx val="0"/>
              <c:layout>
                <c:manualLayout>
                  <c:x val="0.41240837681083548"/>
                  <c:y val="-0.30881778440011481"/>
                </c:manualLayout>
              </c:layout>
              <c:showLegendKey val="0"/>
              <c:showVal val="0"/>
              <c:showCatName val="0"/>
              <c:showSerName val="1"/>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n-US"/>
              </a:p>
            </c:txPr>
            <c:showLegendKey val="0"/>
            <c:showVal val="0"/>
            <c:showCatName val="0"/>
            <c:showSerName val="1"/>
            <c:showPercent val="0"/>
            <c:showBubbleSize val="0"/>
            <c:showLeaderLines val="0"/>
          </c:dLbls>
          <c:cat>
            <c:numRef>
              <c:f>'Sectors Table'!$A$110:$A$202</c:f>
              <c:numCache>
                <c:formatCode>General</c:formatCode>
                <c:ptCount val="93"/>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pt idx="92">
                  <c:v>2008</c:v>
                </c:pt>
              </c:numCache>
            </c:numRef>
          </c:cat>
          <c:val>
            <c:numRef>
              <c:f>'Sectors Table'!$E$110:$E$202</c:f>
              <c:numCache>
                <c:formatCode>General</c:formatCode>
                <c:ptCount val="93"/>
                <c:pt idx="29">
                  <c:v>9.4935006723442985E-3</c:v>
                </c:pt>
                <c:pt idx="30">
                  <c:v>9.6626180836707227E-3</c:v>
                </c:pt>
                <c:pt idx="31">
                  <c:v>9.3652743652743991E-3</c:v>
                </c:pt>
                <c:pt idx="32">
                  <c:v>9.7139673105497912E-3</c:v>
                </c:pt>
                <c:pt idx="33">
                  <c:v>9.6146651702207209E-3</c:v>
                </c:pt>
                <c:pt idx="34">
                  <c:v>1.0384615384615426E-2</c:v>
                </c:pt>
                <c:pt idx="35">
                  <c:v>1.017683465959328E-2</c:v>
                </c:pt>
                <c:pt idx="36">
                  <c:v>9.8771978788724894E-3</c:v>
                </c:pt>
                <c:pt idx="37">
                  <c:v>9.9630996309963641E-3</c:v>
                </c:pt>
                <c:pt idx="38">
                  <c:v>1.0951629863301801E-2</c:v>
                </c:pt>
                <c:pt idx="39">
                  <c:v>1.2569913211186121E-2</c:v>
                </c:pt>
                <c:pt idx="40">
                  <c:v>1.4269714285714306E-2</c:v>
                </c:pt>
                <c:pt idx="41">
                  <c:v>1.6295814356972499E-2</c:v>
                </c:pt>
                <c:pt idx="42">
                  <c:v>1.6802226027397303E-2</c:v>
                </c:pt>
                <c:pt idx="43">
                  <c:v>1.9984208448480135E-2</c:v>
                </c:pt>
                <c:pt idx="44">
                  <c:v>2.1449468085106459E-2</c:v>
                </c:pt>
                <c:pt idx="45">
                  <c:v>2.2900679272994384E-2</c:v>
                </c:pt>
                <c:pt idx="46">
                  <c:v>2.4236680327868847E-2</c:v>
                </c:pt>
                <c:pt idx="47">
                  <c:v>2.5465436295936537E-2</c:v>
                </c:pt>
                <c:pt idx="48">
                  <c:v>2.4888487040385775E-2</c:v>
                </c:pt>
                <c:pt idx="49">
                  <c:v>2.6378806841885687E-2</c:v>
                </c:pt>
                <c:pt idx="50">
                  <c:v>3.0976136075146012E-2</c:v>
                </c:pt>
                <c:pt idx="51">
                  <c:v>3.0014412683161282E-2</c:v>
                </c:pt>
                <c:pt idx="52">
                  <c:v>3.1615384615384691E-2</c:v>
                </c:pt>
                <c:pt idx="53">
                  <c:v>3.9197643713183086E-2</c:v>
                </c:pt>
                <c:pt idx="54">
                  <c:v>4.8299470389985555E-2</c:v>
                </c:pt>
                <c:pt idx="55">
                  <c:v>4.9252950048797928E-2</c:v>
                </c:pt>
                <c:pt idx="56">
                  <c:v>5.1947024146006819E-2</c:v>
                </c:pt>
                <c:pt idx="57">
                  <c:v>6.2494395024228148E-2</c:v>
                </c:pt>
                <c:pt idx="58">
                  <c:v>7.1669999999999998E-2</c:v>
                </c:pt>
                <c:pt idx="59">
                  <c:v>7.2928035158396048E-2</c:v>
                </c:pt>
                <c:pt idx="60">
                  <c:v>7.4345587026790311E-2</c:v>
                </c:pt>
                <c:pt idx="61">
                  <c:v>7.8509035403023411E-2</c:v>
                </c:pt>
                <c:pt idx="62">
                  <c:v>8.7619296640083666E-2</c:v>
                </c:pt>
                <c:pt idx="63">
                  <c:v>9.9856435064175464E-2</c:v>
                </c:pt>
                <c:pt idx="64">
                  <c:v>0.10909410288582218</c:v>
                </c:pt>
                <c:pt idx="65">
                  <c:v>0.11392437028513024</c:v>
                </c:pt>
                <c:pt idx="66">
                  <c:v>0.13116221198156683</c:v>
                </c:pt>
                <c:pt idx="67">
                  <c:v>0.13978680691039674</c:v>
                </c:pt>
                <c:pt idx="68">
                  <c:v>0.14726736499542437</c:v>
                </c:pt>
                <c:pt idx="69">
                  <c:v>0.16269412127099986</c:v>
                </c:pt>
                <c:pt idx="70">
                  <c:v>0.1957134534373049</c:v>
                </c:pt>
                <c:pt idx="71">
                  <c:v>0.21906066040721633</c:v>
                </c:pt>
                <c:pt idx="72">
                  <c:v>0.22730592891570967</c:v>
                </c:pt>
                <c:pt idx="73">
                  <c:v>0.23993104077018504</c:v>
                </c:pt>
                <c:pt idx="74">
                  <c:v>0.25635419000189552</c:v>
                </c:pt>
                <c:pt idx="75">
                  <c:v>0.27364038759819209</c:v>
                </c:pt>
                <c:pt idx="76">
                  <c:v>0.28549981854616024</c:v>
                </c:pt>
                <c:pt idx="77">
                  <c:v>0.29587745966893986</c:v>
                </c:pt>
                <c:pt idx="78">
                  <c:v>0.31568281440004636</c:v>
                </c:pt>
                <c:pt idx="79">
                  <c:v>0.33021979804533841</c:v>
                </c:pt>
                <c:pt idx="80">
                  <c:v>0.34218782381762713</c:v>
                </c:pt>
                <c:pt idx="81">
                  <c:v>0.34890514552701662</c:v>
                </c:pt>
                <c:pt idx="82">
                  <c:v>0.38756042071567515</c:v>
                </c:pt>
                <c:pt idx="83">
                  <c:v>0.42918648310388147</c:v>
                </c:pt>
                <c:pt idx="84">
                  <c:v>0.44959814607313769</c:v>
                </c:pt>
                <c:pt idx="85">
                  <c:v>0.50393019352290658</c:v>
                </c:pt>
                <c:pt idx="86">
                  <c:v>0.54234908688011063</c:v>
                </c:pt>
                <c:pt idx="87">
                  <c:v>0.55414413181519595</c:v>
                </c:pt>
                <c:pt idx="88">
                  <c:v>0.52992050248590183</c:v>
                </c:pt>
                <c:pt idx="89">
                  <c:v>0.50545166198407654</c:v>
                </c:pt>
                <c:pt idx="90">
                  <c:v>0.50228047410914833</c:v>
                </c:pt>
                <c:pt idx="91">
                  <c:v>0.54609183414811113</c:v>
                </c:pt>
                <c:pt idx="92">
                  <c:v>0.58696329374815959</c:v>
                </c:pt>
              </c:numCache>
            </c:numRef>
          </c:val>
        </c:ser>
        <c:ser>
          <c:idx val="0"/>
          <c:order val="5"/>
          <c:tx>
            <c:v>Government</c:v>
          </c:tx>
          <c:spPr>
            <a:solidFill>
              <a:srgbClr val="9999FF"/>
            </a:solidFill>
            <a:ln w="3175">
              <a:solidFill>
                <a:srgbClr val="000000"/>
              </a:solidFill>
              <a:prstDash val="solid"/>
            </a:ln>
          </c:spPr>
          <c:dLbls>
            <c:spPr>
              <a:noFill/>
              <a:ln w="25400">
                <a:noFill/>
              </a:ln>
            </c:spPr>
            <c:txPr>
              <a:bodyPr/>
              <a:lstStyle/>
              <a:p>
                <a:pPr>
                  <a:defRPr sz="1000" b="0" i="0" u="none" strike="noStrike" baseline="0">
                    <a:solidFill>
                      <a:srgbClr val="000000"/>
                    </a:solidFill>
                    <a:latin typeface="Arial"/>
                    <a:ea typeface="Arial"/>
                    <a:cs typeface="Arial"/>
                  </a:defRPr>
                </a:pPr>
                <a:endParaRPr lang="en-US"/>
              </a:p>
            </c:txPr>
            <c:showLegendKey val="0"/>
            <c:showVal val="0"/>
            <c:showCatName val="0"/>
            <c:showSerName val="1"/>
            <c:showPercent val="0"/>
            <c:showBubbleSize val="0"/>
            <c:showLeaderLines val="0"/>
          </c:dLbls>
          <c:cat>
            <c:numRef>
              <c:f>'Sectors Table'!$A$110:$A$202</c:f>
              <c:numCache>
                <c:formatCode>General</c:formatCode>
                <c:ptCount val="93"/>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pt idx="92">
                  <c:v>2008</c:v>
                </c:pt>
              </c:numCache>
            </c:numRef>
          </c:cat>
          <c:val>
            <c:numRef>
              <c:f>'Sectors Table'!$B$110:$B$202</c:f>
              <c:numCache>
                <c:formatCode>General</c:formatCode>
                <c:ptCount val="93"/>
                <c:pt idx="0">
                  <c:v>0.12753389716740551</c:v>
                </c:pt>
                <c:pt idx="1">
                  <c:v>0.2324643138460363</c:v>
                </c:pt>
                <c:pt idx="2">
                  <c:v>0.38910505836575882</c:v>
                </c:pt>
                <c:pt idx="3">
                  <c:v>0.40615898969583875</c:v>
                </c:pt>
                <c:pt idx="4">
                  <c:v>0.34343341526728183</c:v>
                </c:pt>
                <c:pt idx="5">
                  <c:v>0.40708682715715577</c:v>
                </c:pt>
                <c:pt idx="6">
                  <c:v>0.42159326549389581</c:v>
                </c:pt>
                <c:pt idx="7">
                  <c:v>0.35803457860272297</c:v>
                </c:pt>
                <c:pt idx="8">
                  <c:v>0.34933293497121526</c:v>
                </c:pt>
                <c:pt idx="9">
                  <c:v>0.33497903644265503</c:v>
                </c:pt>
                <c:pt idx="10">
                  <c:v>0.31090953866360238</c:v>
                </c:pt>
                <c:pt idx="11">
                  <c:v>0.31301006177558444</c:v>
                </c:pt>
                <c:pt idx="12">
                  <c:v>0.31196735705800338</c:v>
                </c:pt>
                <c:pt idx="13">
                  <c:v>0.29054054054054052</c:v>
                </c:pt>
                <c:pt idx="14">
                  <c:v>0.34210526315789602</c:v>
                </c:pt>
                <c:pt idx="15">
                  <c:v>0.45098039215686386</c:v>
                </c:pt>
                <c:pt idx="16">
                  <c:v>0.64565587734242225</c:v>
                </c:pt>
                <c:pt idx="17">
                  <c:v>0.71985815602837067</c:v>
                </c:pt>
                <c:pt idx="18">
                  <c:v>0.70151515151515154</c:v>
                </c:pt>
                <c:pt idx="19">
                  <c:v>0.68894952251023411</c:v>
                </c:pt>
                <c:pt idx="20">
                  <c:v>0.64319809069212674</c:v>
                </c:pt>
                <c:pt idx="21">
                  <c:v>0.60174102285092645</c:v>
                </c:pt>
                <c:pt idx="22">
                  <c:v>0.6573751451800236</c:v>
                </c:pt>
                <c:pt idx="23">
                  <c:v>0.63991323210412399</c:v>
                </c:pt>
                <c:pt idx="24">
                  <c:v>0.60355029585798758</c:v>
                </c:pt>
                <c:pt idx="25">
                  <c:v>0.57142857142857351</c:v>
                </c:pt>
                <c:pt idx="26">
                  <c:v>0.72328597899938263</c:v>
                </c:pt>
                <c:pt idx="27">
                  <c:v>0.85045317220543803</c:v>
                </c:pt>
                <c:pt idx="28">
                  <c:v>1.02729754322111</c:v>
                </c:pt>
                <c:pt idx="29">
                  <c:v>1.2188570147915772</c:v>
                </c:pt>
                <c:pt idx="30">
                  <c:v>1.1094421952316689</c:v>
                </c:pt>
                <c:pt idx="31">
                  <c:v>0.98547502047502045</c:v>
                </c:pt>
                <c:pt idx="32">
                  <c:v>0.88079123328380782</c:v>
                </c:pt>
                <c:pt idx="33">
                  <c:v>0.90335952113729856</c:v>
                </c:pt>
                <c:pt idx="34">
                  <c:v>0.84033015656909626</c:v>
                </c:pt>
                <c:pt idx="35">
                  <c:v>0.74094606542882568</c:v>
                </c:pt>
                <c:pt idx="36">
                  <c:v>0.7404716717834231</c:v>
                </c:pt>
                <c:pt idx="37">
                  <c:v>0.73311017395888411</c:v>
                </c:pt>
                <c:pt idx="38">
                  <c:v>0.75350157728706624</c:v>
                </c:pt>
                <c:pt idx="39">
                  <c:v>0.70423095467695251</c:v>
                </c:pt>
                <c:pt idx="40">
                  <c:v>0.66822400000000193</c:v>
                </c:pt>
                <c:pt idx="41">
                  <c:v>0.6422880069399266</c:v>
                </c:pt>
                <c:pt idx="42">
                  <c:v>0.66962542808219505</c:v>
                </c:pt>
                <c:pt idx="43">
                  <c:v>0.64675088827477611</c:v>
                </c:pt>
                <c:pt idx="44">
                  <c:v>0.63340045592705152</c:v>
                </c:pt>
                <c:pt idx="45">
                  <c:v>0.63957591334679886</c:v>
                </c:pt>
                <c:pt idx="46">
                  <c:v>0.62084699453552128</c:v>
                </c:pt>
                <c:pt idx="47">
                  <c:v>0.60779342723004881</c:v>
                </c:pt>
                <c:pt idx="48">
                  <c:v>0.58829113924050724</c:v>
                </c:pt>
                <c:pt idx="49">
                  <c:v>0.56035600055625057</c:v>
                </c:pt>
                <c:pt idx="50">
                  <c:v>0.52980071084031477</c:v>
                </c:pt>
                <c:pt idx="51">
                  <c:v>0.53045880374729759</c:v>
                </c:pt>
                <c:pt idx="52">
                  <c:v>0.51242197802197798</c:v>
                </c:pt>
                <c:pt idx="53">
                  <c:v>0.48591407678245141</c:v>
                </c:pt>
                <c:pt idx="54">
                  <c:v>0.48709677419354935</c:v>
                </c:pt>
                <c:pt idx="55">
                  <c:v>0.48921125011090411</c:v>
                </c:pt>
                <c:pt idx="56">
                  <c:v>0.47333602519583384</c:v>
                </c:pt>
                <c:pt idx="57">
                  <c:v>0.44340276271063966</c:v>
                </c:pt>
                <c:pt idx="58">
                  <c:v>0.431232</c:v>
                </c:pt>
                <c:pt idx="59">
                  <c:v>0.46159982909113079</c:v>
                </c:pt>
                <c:pt idx="60">
                  <c:v>0.47028981537281689</c:v>
                </c:pt>
                <c:pt idx="61">
                  <c:v>0.46600521936087541</c:v>
                </c:pt>
                <c:pt idx="62">
                  <c:v>0.45952673552098383</c:v>
                </c:pt>
                <c:pt idx="63">
                  <c:v>0.44197245737916097</c:v>
                </c:pt>
                <c:pt idx="64">
                  <c:v>0.4481914321562997</c:v>
                </c:pt>
                <c:pt idx="65">
                  <c:v>0.44141637897967206</c:v>
                </c:pt>
                <c:pt idx="66">
                  <c:v>0.49422181259600617</c:v>
                </c:pt>
                <c:pt idx="67">
                  <c:v>0.52812537110866054</c:v>
                </c:pt>
                <c:pt idx="68">
                  <c:v>0.5468615885284247</c:v>
                </c:pt>
                <c:pt idx="69">
                  <c:v>0.61612800037912219</c:v>
                </c:pt>
                <c:pt idx="70">
                  <c:v>0.65982454961011239</c:v>
                </c:pt>
                <c:pt idx="71">
                  <c:v>0.68110707880578214</c:v>
                </c:pt>
                <c:pt idx="72">
                  <c:v>0.68379129276225648</c:v>
                </c:pt>
                <c:pt idx="73">
                  <c:v>0.68267048355335402</c:v>
                </c:pt>
                <c:pt idx="74">
                  <c:v>0.7030637073288416</c:v>
                </c:pt>
                <c:pt idx="75">
                  <c:v>0.7497233109291368</c:v>
                </c:pt>
                <c:pt idx="76">
                  <c:v>0.76763037063919415</c:v>
                </c:pt>
                <c:pt idx="77">
                  <c:v>0.78620797909093487</c:v>
                </c:pt>
                <c:pt idx="78">
                  <c:v>0.76321781058228133</c:v>
                </c:pt>
                <c:pt idx="79">
                  <c:v>0.74572745583086664</c:v>
                </c:pt>
                <c:pt idx="80">
                  <c:v>0.73112013713876511</c:v>
                </c:pt>
                <c:pt idx="81">
                  <c:v>0.70310381368688846</c:v>
                </c:pt>
                <c:pt idx="82">
                  <c:v>0.67531638275980344</c:v>
                </c:pt>
                <c:pt idx="83">
                  <c:v>0.64078262699063482</c:v>
                </c:pt>
                <c:pt idx="84">
                  <c:v>0.58125479270652958</c:v>
                </c:pt>
                <c:pt idx="85">
                  <c:v>0.5822439079778835</c:v>
                </c:pt>
                <c:pt idx="86">
                  <c:v>0.6067207820738163</c:v>
                </c:pt>
                <c:pt idx="87">
                  <c:v>0.63811558462885964</c:v>
                </c:pt>
                <c:pt idx="88">
                  <c:v>0.64674399062117927</c:v>
                </c:pt>
                <c:pt idx="89">
                  <c:v>0.65435047778520183</c:v>
                </c:pt>
                <c:pt idx="90">
                  <c:v>0.64794805135676736</c:v>
                </c:pt>
                <c:pt idx="91">
                  <c:v>0.65583339489408077</c:v>
                </c:pt>
                <c:pt idx="92">
                  <c:v>0.73344412742032761</c:v>
                </c:pt>
              </c:numCache>
            </c:numRef>
          </c:val>
        </c:ser>
        <c:dLbls>
          <c:showLegendKey val="0"/>
          <c:showVal val="0"/>
          <c:showCatName val="0"/>
          <c:showSerName val="0"/>
          <c:showPercent val="0"/>
          <c:showBubbleSize val="0"/>
        </c:dLbls>
        <c:axId val="73380608"/>
        <c:axId val="73382144"/>
      </c:areaChart>
      <c:catAx>
        <c:axId val="73380608"/>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n-US"/>
          </a:p>
        </c:txPr>
        <c:crossAx val="73382144"/>
        <c:crosses val="autoZero"/>
        <c:auto val="1"/>
        <c:lblAlgn val="ctr"/>
        <c:lblOffset val="100"/>
        <c:tickLblSkip val="2"/>
        <c:tickMarkSkip val="1"/>
        <c:noMultiLvlLbl val="0"/>
      </c:catAx>
      <c:valAx>
        <c:axId val="73382144"/>
        <c:scaling>
          <c:orientation val="minMax"/>
          <c:max val="5"/>
          <c:min val="0"/>
        </c:scaling>
        <c:delete val="0"/>
        <c:axPos val="l"/>
        <c:majorGridlines>
          <c:spPr>
            <a:ln w="3175">
              <a:solidFill>
                <a:srgbClr val="000000"/>
              </a:solidFill>
              <a:prstDash val="sysDash"/>
            </a:ln>
          </c:spPr>
        </c:majorGridlines>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3380608"/>
        <c:crosses val="autoZero"/>
        <c:crossBetween val="midCat"/>
      </c:valAx>
      <c:spPr>
        <a:noFill/>
        <a:ln w="12700">
          <a:solidFill>
            <a:srgbClr val="808080"/>
          </a:solidFill>
          <a:prstDash val="solid"/>
        </a:ln>
      </c:spPr>
    </c:plotArea>
    <c:plotVisOnly val="1"/>
    <c:dispBlanksAs val="zero"/>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cdr:x>
      <cdr:y>0.83625</cdr:y>
    </cdr:from>
    <cdr:to>
      <cdr:x>0.99775</cdr:x>
      <cdr:y>0.9995</cdr:y>
    </cdr:to>
    <cdr:sp macro="" textlink="">
      <cdr:nvSpPr>
        <cdr:cNvPr id="14337" name="Text Box 1"/>
        <cdr:cNvSpPr txBox="1">
          <a:spLocks xmlns:a="http://schemas.openxmlformats.org/drawingml/2006/main" noChangeArrowheads="1"/>
        </cdr:cNvSpPr>
      </cdr:nvSpPr>
      <cdr:spPr bwMode="auto">
        <a:xfrm xmlns:a="http://schemas.openxmlformats.org/drawingml/2006/main">
          <a:off x="0" y="4882717"/>
          <a:ext cx="8562715" cy="95318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sz="700" b="0" i="0" u="none" strike="noStrike" baseline="0">
              <a:solidFill>
                <a:srgbClr val="000000"/>
              </a:solidFill>
              <a:latin typeface="Arial"/>
              <a:cs typeface="Arial"/>
            </a:rPr>
            <a:t>Sources: </a:t>
          </a:r>
          <a:r>
            <a:rPr lang="en-US" sz="700" b="0" i="1" u="none" strike="noStrike" baseline="0">
              <a:solidFill>
                <a:srgbClr val="000000"/>
              </a:solidFill>
              <a:latin typeface="Arial"/>
              <a:cs typeface="Arial"/>
            </a:rPr>
            <a:t>Historical Statistics of the United States: Millennium Edition</a:t>
          </a:r>
          <a:r>
            <a:rPr lang="en-US" sz="700" b="0" i="0" u="none" strike="noStrike" baseline="0">
              <a:solidFill>
                <a:srgbClr val="000000"/>
              </a:solidFill>
              <a:latin typeface="Arial"/>
              <a:cs typeface="Arial"/>
            </a:rPr>
            <a:t> (Tables Cj870-889, Ca9-19, Ce42-68, Cj787-796, Cj748-750, Cj389-397, Cj437-447, and Cj362-374), </a:t>
          </a:r>
          <a:r>
            <a:rPr lang="en-US" sz="700" b="0" i="1" u="none" strike="noStrike" baseline="0">
              <a:solidFill>
                <a:srgbClr val="000000"/>
              </a:solidFill>
              <a:latin typeface="Arial"/>
              <a:cs typeface="Arial"/>
            </a:rPr>
            <a:t>Historical Statistics of the United States: Colonial Times to 1970</a:t>
          </a:r>
          <a:r>
            <a:rPr lang="en-US" sz="700" b="0" i="0" u="none" strike="noStrike" baseline="0">
              <a:solidFill>
                <a:srgbClr val="000000"/>
              </a:solidFill>
              <a:latin typeface="Arial"/>
              <a:cs typeface="Arial"/>
            </a:rPr>
            <a:t> (Series X 689-697), NIPA, Flow of Funds (from 1945).</a:t>
          </a:r>
        </a:p>
        <a:p xmlns:a="http://schemas.openxmlformats.org/drawingml/2006/main">
          <a:pPr algn="l" rtl="0">
            <a:defRPr sz="1000"/>
          </a:pPr>
          <a:r>
            <a:rPr lang="en-US" sz="700" b="0" i="0" u="none" strike="noStrike" baseline="0">
              <a:solidFill>
                <a:srgbClr val="000000"/>
              </a:solidFill>
              <a:latin typeface="Arial"/>
              <a:cs typeface="Arial"/>
            </a:rPr>
            <a:t>Note: The government sector excludes all financial activities of the government (retirement funds, GNMA, etc.). GSE sector includes government-sponsored enterprises and agency- and GSE-backed mortgage pools (includes, among others, GNMA and FHA pools). "Private finance" excludes the GSE sector and monetary authorities (which are both part of the financial sector in the Flow of Funds accounts). Before 1945, data for financial institutions is computed from data of the Census Bureau by taking all the liabilities (excluding equity) of commercial banks, credit unions, savings institutions, life insurance stock companies, and property and life insurance companies, and by removing private banks notes, all deposits, and life insurance reserves. From 1945, the total financial liabilities of the financial sector excludes, net interbank liabilities of commercial banks, liabilities of monetary authorities, private and public pension fund reserves, money market mutual funds shares, mutual funds shares and the items previously cited. The liabilities of monetary authorities are not included anywhere. Data for the households and noncorporate sectors is deduced from Census Bureau data about net increase in liabilities and by computing backward from the 1945 level.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F565D33-576B-4A7E-8F8B-79504F523178}" type="datetimeFigureOut">
              <a:rPr lang="en-US"/>
              <a:pPr>
                <a:defRPr/>
              </a:pPr>
              <a:t>11/8/2011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E5972B5-6F25-4C56-93BB-AB1E7674753C}" type="slidenum">
              <a:rPr lang="en-US"/>
              <a:pPr>
                <a:defRPr/>
              </a:pPr>
              <a:t>‹#›</a:t>
            </a:fld>
            <a:endParaRPr lang="en-US"/>
          </a:p>
        </p:txBody>
      </p:sp>
    </p:spTree>
    <p:extLst>
      <p:ext uri="{BB962C8B-B14F-4D97-AF65-F5344CB8AC3E}">
        <p14:creationId xmlns:p14="http://schemas.microsoft.com/office/powerpoint/2010/main" val="38570516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0B32AA-9C04-4575-83E4-251C37FE3269}"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F315D4F-7415-4388-8508-DEDB3D038E3B}"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5972B5-6F25-4C56-93BB-AB1E7674753C}" type="slidenum">
              <a:rPr lang="en-US" smtClean="0"/>
              <a:pPr>
                <a:defRPr/>
              </a:pPr>
              <a:t>5</a:t>
            </a:fld>
            <a:endParaRPr lang="en-US"/>
          </a:p>
        </p:txBody>
      </p:sp>
    </p:spTree>
    <p:extLst>
      <p:ext uri="{BB962C8B-B14F-4D97-AF65-F5344CB8AC3E}">
        <p14:creationId xmlns:p14="http://schemas.microsoft.com/office/powerpoint/2010/main" val="3771539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E398EF6-922C-4F5D-96D0-3A35A4E98AAA}"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Slide Number Placeholder 3"/>
          <p:cNvSpPr txBox="1">
            <a:spLocks noGrp="1"/>
          </p:cNvSpPr>
          <p:nvPr/>
        </p:nvSpPr>
        <p:spPr bwMode="auto">
          <a:xfrm>
            <a:off x="3884443" y="8684684"/>
            <a:ext cx="297235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68A8E076-7380-4D40-AF4C-A4CFF68783A7}" type="slidenum">
              <a:rPr lang="en-US" sz="1200" smtClean="0">
                <a:solidFill>
                  <a:srgbClr val="000000"/>
                </a:solidFill>
                <a:latin typeface="Calibri" pitchFamily="34" charset="0"/>
              </a:rPr>
              <a:pPr algn="r" eaLnBrk="1" hangingPunct="1"/>
              <a:t>7</a:t>
            </a:fld>
            <a:endParaRPr lang="en-US" sz="1200" smtClean="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994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26BCBEC-10F6-4F93-B32C-39F749AAA3FA}" type="slidenum">
              <a:rPr lang="en-US" sz="1200" smtClean="0">
                <a:solidFill>
                  <a:prstClr val="black"/>
                </a:solidFill>
              </a:rPr>
              <a:pPr algn="r" eaLnBrk="1" hangingPunct="1"/>
              <a:t>8</a:t>
            </a:fld>
            <a:endParaRPr lang="en-US" sz="1200"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D22875E-40FE-4095-83B1-03FB64696667}" type="slidenum">
              <a:rPr lang="en-US" sz="1200" smtClean="0">
                <a:solidFill>
                  <a:srgbClr val="000000"/>
                </a:solidFill>
                <a:latin typeface="Calibri" pitchFamily="34" charset="0"/>
              </a:rPr>
              <a:pPr algn="r" eaLnBrk="1" hangingPunct="1"/>
              <a:t>9</a:t>
            </a:fld>
            <a:endParaRPr lang="en-US" sz="1200" smtClean="0">
              <a:solidFill>
                <a:srgbClr val="000000"/>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355FE5A-19F8-4C51-8B01-FB5737D17FC0}" type="slidenum">
              <a:rPr lang="en-US">
                <a:solidFill>
                  <a:srgbClr val="000000"/>
                </a:solidFill>
              </a:rPr>
              <a:pPr/>
              <a:t>10</a:t>
            </a:fld>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48EE0A-2BAF-4E26-8259-95304B26B443}" type="slidenum">
              <a:rPr lang="en-US" sz="1200">
                <a:solidFill>
                  <a:prstClr val="black"/>
                </a:solidFill>
              </a:rPr>
              <a:pPr eaLnBrk="1" hangingPunct="1"/>
              <a:t>11</a:t>
            </a:fld>
            <a:endParaRPr lang="en-US" sz="1200">
              <a:solidFill>
                <a:prstClr val="black"/>
              </a:solidFill>
            </a:endParaRPr>
          </a:p>
        </p:txBody>
      </p:sp>
      <p:sp>
        <p:nvSpPr>
          <p:cNvPr id="70659" name="Slide Image Placeholder 1"/>
          <p:cNvSpPr>
            <a:spLocks noGrp="1" noRot="1" noChangeAspect="1" noTextEdit="1"/>
          </p:cNvSpPr>
          <p:nvPr>
            <p:ph type="sldImg"/>
          </p:nvPr>
        </p:nvSpPr>
        <p:spPr>
          <a:xfrm>
            <a:off x="2134586" y="685800"/>
            <a:ext cx="2588829" cy="3429000"/>
          </a:xfrm>
          <a:ln/>
        </p:spPr>
      </p:sp>
      <p:sp>
        <p:nvSpPr>
          <p:cNvPr id="70660" name="Notes Placeholder 2"/>
          <p:cNvSpPr>
            <a:spLocks noGrp="1"/>
          </p:cNvSpPr>
          <p:nvPr>
            <p:ph type="body" idx="1"/>
          </p:nvPr>
        </p:nvSpPr>
        <p:spPr>
          <a:xfrm>
            <a:off x="685561" y="4343400"/>
            <a:ext cx="5486879"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2468" name="Slide Number Placeholder 3"/>
          <p:cNvSpPr txBox="1">
            <a:spLocks noGrp="1"/>
          </p:cNvSpPr>
          <p:nvPr/>
        </p:nvSpPr>
        <p:spPr>
          <a:xfrm>
            <a:off x="3884443" y="8684684"/>
            <a:ext cx="2972359" cy="457200"/>
          </a:xfrm>
          <a:prstGeom prst="rect">
            <a:avLst/>
          </a:prstGeom>
          <a:noFill/>
        </p:spPr>
        <p:txBody>
          <a:bodyPr anchor="b"/>
          <a:lstStyle/>
          <a:p>
            <a:pPr algn="r" fontAlgn="auto">
              <a:spcBef>
                <a:spcPts val="0"/>
              </a:spcBef>
              <a:spcAft>
                <a:spcPts val="0"/>
              </a:spcAft>
              <a:defRPr/>
            </a:pPr>
            <a:fld id="{FEEFE5FF-D298-44E8-BCBB-03AE086A8EB6}" type="slidenum">
              <a:rPr lang="en-US" sz="1200">
                <a:solidFill>
                  <a:prstClr val="black"/>
                </a:solidFill>
                <a:latin typeface="Calibri"/>
              </a:rPr>
              <a:pPr algn="r" fontAlgn="auto">
                <a:spcBef>
                  <a:spcPts val="0"/>
                </a:spcBef>
                <a:spcAft>
                  <a:spcPts val="0"/>
                </a:spcAft>
                <a:defRPr/>
              </a:pPr>
              <a:t>11</a:t>
            </a:fld>
            <a:endParaRPr lang="en-US" sz="1200">
              <a:solidFill>
                <a:prstClr val="black"/>
              </a:solidFill>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07E9A90-B194-4077-AF24-1FC02E685A91}" type="slidenum">
              <a:rPr lang="en-US" smtClean="0">
                <a:solidFill>
                  <a:prstClr val="black"/>
                </a:solidFill>
              </a:rPr>
              <a:pPr>
                <a:defRPr/>
              </a:pPr>
              <a:t>14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CC63485-B7AA-4404-AB93-2D381134F1FD}"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2A6D78-CEC4-4956-BCFF-C283430450A5}" type="slidenum">
              <a:rPr lang="en-US"/>
              <a:pPr>
                <a:defRPr/>
              </a:pPr>
              <a:t>‹#›</a:t>
            </a:fld>
            <a:endParaRPr lang="en-US"/>
          </a:p>
        </p:txBody>
      </p:sp>
    </p:spTree>
    <p:extLst>
      <p:ext uri="{BB962C8B-B14F-4D97-AF65-F5344CB8AC3E}">
        <p14:creationId xmlns:p14="http://schemas.microsoft.com/office/powerpoint/2010/main" val="388181661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FA7600-0059-4E5F-A8E6-93BD87EE1482}"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FC8EB7-7489-4878-B86B-E9D4484BC22A}" type="slidenum">
              <a:rPr lang="en-US"/>
              <a:pPr>
                <a:defRPr/>
              </a:pPr>
              <a:t>‹#›</a:t>
            </a:fld>
            <a:endParaRPr lang="en-US"/>
          </a:p>
        </p:txBody>
      </p:sp>
    </p:spTree>
    <p:extLst>
      <p:ext uri="{BB962C8B-B14F-4D97-AF65-F5344CB8AC3E}">
        <p14:creationId xmlns:p14="http://schemas.microsoft.com/office/powerpoint/2010/main" val="363206511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542C78-F35B-49E6-89FF-A46428D418C7}"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3C1DB3-7BC3-48FF-A5D1-3E854C733893}" type="slidenum">
              <a:rPr lang="en-US"/>
              <a:pPr>
                <a:defRPr/>
              </a:pPr>
              <a:t>‹#›</a:t>
            </a:fld>
            <a:endParaRPr lang="en-US"/>
          </a:p>
        </p:txBody>
      </p:sp>
    </p:spTree>
    <p:extLst>
      <p:ext uri="{BB962C8B-B14F-4D97-AF65-F5344CB8AC3E}">
        <p14:creationId xmlns:p14="http://schemas.microsoft.com/office/powerpoint/2010/main" val="224816167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A499F738-E81F-4437-8CC0-55398329CDE4}" type="slidenum">
              <a:rPr lang="en-US"/>
              <a:pPr>
                <a:defRPr/>
              </a:pPr>
              <a:t>‹#›</a:t>
            </a:fld>
            <a:endParaRPr lang="en-US"/>
          </a:p>
        </p:txBody>
      </p:sp>
    </p:spTree>
    <p:extLst>
      <p:ext uri="{BB962C8B-B14F-4D97-AF65-F5344CB8AC3E}">
        <p14:creationId xmlns:p14="http://schemas.microsoft.com/office/powerpoint/2010/main" val="3743149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F114521F-A9C0-482B-80D4-E4B6B8139866}" type="slidenum">
              <a:rPr lang="en-US"/>
              <a:pPr>
                <a:defRPr/>
              </a:pPr>
              <a:t>‹#›</a:t>
            </a:fld>
            <a:endParaRPr lang="en-US"/>
          </a:p>
        </p:txBody>
      </p:sp>
    </p:spTree>
    <p:extLst>
      <p:ext uri="{BB962C8B-B14F-4D97-AF65-F5344CB8AC3E}">
        <p14:creationId xmlns:p14="http://schemas.microsoft.com/office/powerpoint/2010/main" val="673902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43944FD7-2AB6-4415-9122-943C8EB111CB}" type="slidenum">
              <a:rPr lang="en-US"/>
              <a:pPr>
                <a:defRPr/>
              </a:pPr>
              <a:t>‹#›</a:t>
            </a:fld>
            <a:endParaRPr lang="en-US"/>
          </a:p>
        </p:txBody>
      </p:sp>
    </p:spTree>
    <p:extLst>
      <p:ext uri="{BB962C8B-B14F-4D97-AF65-F5344CB8AC3E}">
        <p14:creationId xmlns:p14="http://schemas.microsoft.com/office/powerpoint/2010/main" val="210659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B48F79B2-09BD-40E1-B0DB-724C89A98ED0}" type="slidenum">
              <a:rPr lang="en-US"/>
              <a:pPr>
                <a:defRPr/>
              </a:pPr>
              <a:t>‹#›</a:t>
            </a:fld>
            <a:endParaRPr lang="en-US"/>
          </a:p>
        </p:txBody>
      </p:sp>
    </p:spTree>
    <p:extLst>
      <p:ext uri="{BB962C8B-B14F-4D97-AF65-F5344CB8AC3E}">
        <p14:creationId xmlns:p14="http://schemas.microsoft.com/office/powerpoint/2010/main" val="1612922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B434E0E0-B2FE-41A7-AF59-11DA4E3CE8D9}" type="slidenum">
              <a:rPr lang="en-US"/>
              <a:pPr>
                <a:defRPr/>
              </a:pPr>
              <a:t>‹#›</a:t>
            </a:fld>
            <a:endParaRPr lang="en-US"/>
          </a:p>
        </p:txBody>
      </p:sp>
    </p:spTree>
    <p:extLst>
      <p:ext uri="{BB962C8B-B14F-4D97-AF65-F5344CB8AC3E}">
        <p14:creationId xmlns:p14="http://schemas.microsoft.com/office/powerpoint/2010/main" val="3777738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43D9E6F4-B2E2-42E5-85D2-CD7B303026DF}" type="slidenum">
              <a:rPr lang="en-US"/>
              <a:pPr>
                <a:defRPr/>
              </a:pPr>
              <a:t>‹#›</a:t>
            </a:fld>
            <a:endParaRPr lang="en-US"/>
          </a:p>
        </p:txBody>
      </p:sp>
    </p:spTree>
    <p:extLst>
      <p:ext uri="{BB962C8B-B14F-4D97-AF65-F5344CB8AC3E}">
        <p14:creationId xmlns:p14="http://schemas.microsoft.com/office/powerpoint/2010/main" val="393923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DA2E2017-7A2C-4183-B229-F1F5FBDA857E}" type="slidenum">
              <a:rPr lang="en-US"/>
              <a:pPr>
                <a:defRPr/>
              </a:pPr>
              <a:t>‹#›</a:t>
            </a:fld>
            <a:endParaRPr lang="en-US"/>
          </a:p>
        </p:txBody>
      </p:sp>
    </p:spTree>
    <p:extLst>
      <p:ext uri="{BB962C8B-B14F-4D97-AF65-F5344CB8AC3E}">
        <p14:creationId xmlns:p14="http://schemas.microsoft.com/office/powerpoint/2010/main" val="3788568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0E596985-8637-4DAF-A092-625C5EC25FC5}" type="slidenum">
              <a:rPr lang="en-US"/>
              <a:pPr>
                <a:defRPr/>
              </a:pPr>
              <a:t>‹#›</a:t>
            </a:fld>
            <a:endParaRPr lang="en-US"/>
          </a:p>
        </p:txBody>
      </p:sp>
    </p:spTree>
    <p:extLst>
      <p:ext uri="{BB962C8B-B14F-4D97-AF65-F5344CB8AC3E}">
        <p14:creationId xmlns:p14="http://schemas.microsoft.com/office/powerpoint/2010/main" val="153994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B1F222-B196-420D-903B-B577D7C5BE54}"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D47C44-69F6-4DA4-8284-D59A3434EB7F}" type="slidenum">
              <a:rPr lang="en-US"/>
              <a:pPr>
                <a:defRPr/>
              </a:pPr>
              <a:t>‹#›</a:t>
            </a:fld>
            <a:endParaRPr lang="en-US"/>
          </a:p>
        </p:txBody>
      </p:sp>
    </p:spTree>
    <p:extLst>
      <p:ext uri="{BB962C8B-B14F-4D97-AF65-F5344CB8AC3E}">
        <p14:creationId xmlns:p14="http://schemas.microsoft.com/office/powerpoint/2010/main" val="69249794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AF92A15B-3051-4438-855D-D1B51BA153DD}" type="slidenum">
              <a:rPr lang="en-US"/>
              <a:pPr>
                <a:defRPr/>
              </a:pPr>
              <a:t>‹#›</a:t>
            </a:fld>
            <a:endParaRPr lang="en-US"/>
          </a:p>
        </p:txBody>
      </p:sp>
    </p:spTree>
    <p:extLst>
      <p:ext uri="{BB962C8B-B14F-4D97-AF65-F5344CB8AC3E}">
        <p14:creationId xmlns:p14="http://schemas.microsoft.com/office/powerpoint/2010/main" val="102522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20357043-6D21-4412-9543-544877F98262}" type="slidenum">
              <a:rPr lang="en-US"/>
              <a:pPr>
                <a:defRPr/>
              </a:pPr>
              <a:t>‹#›</a:t>
            </a:fld>
            <a:endParaRPr lang="en-US"/>
          </a:p>
        </p:txBody>
      </p:sp>
    </p:spTree>
    <p:extLst>
      <p:ext uri="{BB962C8B-B14F-4D97-AF65-F5344CB8AC3E}">
        <p14:creationId xmlns:p14="http://schemas.microsoft.com/office/powerpoint/2010/main" val="3702460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8D4404B7-EB10-412D-B491-E7C4EF2AD799}" type="slidenum">
              <a:rPr lang="en-US"/>
              <a:pPr>
                <a:defRPr/>
              </a:pPr>
              <a:t>‹#›</a:t>
            </a:fld>
            <a:endParaRPr lang="en-US"/>
          </a:p>
        </p:txBody>
      </p:sp>
    </p:spTree>
    <p:extLst>
      <p:ext uri="{BB962C8B-B14F-4D97-AF65-F5344CB8AC3E}">
        <p14:creationId xmlns:p14="http://schemas.microsoft.com/office/powerpoint/2010/main" val="10199259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352BC9-F96D-45BD-ABAA-D4A8FE3FD1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80162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01DCB9-0F1F-49F2-85E3-D148C3C602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72527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EE6B9C-E49B-464C-8382-A4436922EC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0708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FDB530F-96B8-4105-8B00-27EA9ED5A8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53582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013449A-706D-4A78-8DA8-7CFB8ACE9C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56136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53847DA-4A46-41CF-B5E5-0FB90BCA53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9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CA7A0B1-062D-4E59-92F8-2FE420EB8A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104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93BC4BA-B048-48C3-B838-DFA66BA0B64B}"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5BB326-28D1-4987-BAC2-C9F2C09A86AC}" type="slidenum">
              <a:rPr lang="en-US"/>
              <a:pPr>
                <a:defRPr/>
              </a:pPr>
              <a:t>‹#›</a:t>
            </a:fld>
            <a:endParaRPr lang="en-US"/>
          </a:p>
        </p:txBody>
      </p:sp>
    </p:spTree>
    <p:extLst>
      <p:ext uri="{BB962C8B-B14F-4D97-AF65-F5344CB8AC3E}">
        <p14:creationId xmlns:p14="http://schemas.microsoft.com/office/powerpoint/2010/main" val="417967650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9869017-A79E-402C-BCA6-323DEAFD9C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12154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81CD29-1AED-4E3A-B629-7A04076E9A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98950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66B4FA-CC52-41B5-AAC3-074D1DE1D38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15504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902D68-0E62-45A1-B7A5-DD6BFF223A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86804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ED3545-A542-4466-9EF2-968BEA1D1CE9}"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0667D9-808B-47FF-BB32-E6042231659C}" type="slidenum">
              <a:rPr lang="en-US"/>
              <a:pPr>
                <a:defRPr/>
              </a:pPr>
              <a:t>‹#›</a:t>
            </a:fld>
            <a:endParaRPr lang="en-US"/>
          </a:p>
        </p:txBody>
      </p:sp>
    </p:spTree>
    <p:extLst>
      <p:ext uri="{BB962C8B-B14F-4D97-AF65-F5344CB8AC3E}">
        <p14:creationId xmlns:p14="http://schemas.microsoft.com/office/powerpoint/2010/main" val="13946799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F241FE-1E2E-4268-9F88-24ACAB3800EB}"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0ADBC8-A69E-445B-ACE9-D2707A2B6624}" type="slidenum">
              <a:rPr lang="en-US"/>
              <a:pPr>
                <a:defRPr/>
              </a:pPr>
              <a:t>‹#›</a:t>
            </a:fld>
            <a:endParaRPr lang="en-US"/>
          </a:p>
        </p:txBody>
      </p:sp>
    </p:spTree>
    <p:extLst>
      <p:ext uri="{BB962C8B-B14F-4D97-AF65-F5344CB8AC3E}">
        <p14:creationId xmlns:p14="http://schemas.microsoft.com/office/powerpoint/2010/main" val="63678957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5628311-8383-4F69-BF1C-B0E091E5CDB6}"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179AC0-BEBE-45B6-8496-EF882302086B}" type="slidenum">
              <a:rPr lang="en-US"/>
              <a:pPr>
                <a:defRPr/>
              </a:pPr>
              <a:t>‹#›</a:t>
            </a:fld>
            <a:endParaRPr lang="en-US"/>
          </a:p>
        </p:txBody>
      </p:sp>
    </p:spTree>
    <p:extLst>
      <p:ext uri="{BB962C8B-B14F-4D97-AF65-F5344CB8AC3E}">
        <p14:creationId xmlns:p14="http://schemas.microsoft.com/office/powerpoint/2010/main" val="3335650874"/>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A685DE9-949C-477E-9492-A66C8114F162}" type="datetimeFigureOut">
              <a:rPr lang="en-US"/>
              <a:pPr>
                <a:defRPr/>
              </a:pPr>
              <a:t>11/8/2011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44B5D4-05F2-47F0-89FB-4EC8C5D2C8BB}" type="slidenum">
              <a:rPr lang="en-US"/>
              <a:pPr>
                <a:defRPr/>
              </a:pPr>
              <a:t>‹#›</a:t>
            </a:fld>
            <a:endParaRPr lang="en-US"/>
          </a:p>
        </p:txBody>
      </p:sp>
    </p:spTree>
    <p:extLst>
      <p:ext uri="{BB962C8B-B14F-4D97-AF65-F5344CB8AC3E}">
        <p14:creationId xmlns:p14="http://schemas.microsoft.com/office/powerpoint/2010/main" val="1599378787"/>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7A8B926-D4EE-4491-913B-789EBB189D57}" type="datetimeFigureOut">
              <a:rPr lang="en-US"/>
              <a:pPr>
                <a:defRPr/>
              </a:pPr>
              <a:t>11/8/2011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9851F49-F9E7-48B9-9523-A3D2A944397D}" type="slidenum">
              <a:rPr lang="en-US"/>
              <a:pPr>
                <a:defRPr/>
              </a:pPr>
              <a:t>‹#›</a:t>
            </a:fld>
            <a:endParaRPr lang="en-US"/>
          </a:p>
        </p:txBody>
      </p:sp>
    </p:spTree>
    <p:extLst>
      <p:ext uri="{BB962C8B-B14F-4D97-AF65-F5344CB8AC3E}">
        <p14:creationId xmlns:p14="http://schemas.microsoft.com/office/powerpoint/2010/main" val="2870333839"/>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4DD9E9-5634-482E-AD89-0D73C2BC1059}" type="datetimeFigureOut">
              <a:rPr lang="en-US"/>
              <a:pPr>
                <a:defRPr/>
              </a:pPr>
              <a:t>11/8/2011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E485790-B315-4D7B-B527-7FFCCE909BF8}" type="slidenum">
              <a:rPr lang="en-US"/>
              <a:pPr>
                <a:defRPr/>
              </a:pPr>
              <a:t>‹#›</a:t>
            </a:fld>
            <a:endParaRPr lang="en-US"/>
          </a:p>
        </p:txBody>
      </p:sp>
    </p:spTree>
    <p:extLst>
      <p:ext uri="{BB962C8B-B14F-4D97-AF65-F5344CB8AC3E}">
        <p14:creationId xmlns:p14="http://schemas.microsoft.com/office/powerpoint/2010/main" val="338078606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93FD663-F4B9-4C9D-970C-5567363A857F}" type="datetimeFigureOut">
              <a:rPr lang="en-US"/>
              <a:pPr>
                <a:defRPr/>
              </a:pPr>
              <a:t>11/8/2011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77828B-15A2-4543-B738-F1503B9A0A0A}" type="slidenum">
              <a:rPr lang="en-US"/>
              <a:pPr>
                <a:defRPr/>
              </a:pPr>
              <a:t>‹#›</a:t>
            </a:fld>
            <a:endParaRPr lang="en-US"/>
          </a:p>
        </p:txBody>
      </p:sp>
    </p:spTree>
    <p:extLst>
      <p:ext uri="{BB962C8B-B14F-4D97-AF65-F5344CB8AC3E}">
        <p14:creationId xmlns:p14="http://schemas.microsoft.com/office/powerpoint/2010/main" val="405523205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EAE6E6-FA53-497E-9EF2-8D163F5D0F79}" type="datetimeFigureOut">
              <a:rPr lang="en-US"/>
              <a:pPr>
                <a:defRPr/>
              </a:pPr>
              <a:t>11/8/2011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567A335-5131-482A-8884-4A69A3605691}" type="slidenum">
              <a:rPr lang="en-US"/>
              <a:pPr>
                <a:defRPr/>
              </a:pPr>
              <a:t>‹#›</a:t>
            </a:fld>
            <a:endParaRPr lang="en-US"/>
          </a:p>
        </p:txBody>
      </p:sp>
    </p:spTree>
    <p:extLst>
      <p:ext uri="{BB962C8B-B14F-4D97-AF65-F5344CB8AC3E}">
        <p14:creationId xmlns:p14="http://schemas.microsoft.com/office/powerpoint/2010/main" val="2853192656"/>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4DF197-3C5F-4F86-A1A7-6904C09EA1E8}" type="datetimeFigureOut">
              <a:rPr lang="en-US"/>
              <a:pPr>
                <a:defRPr/>
              </a:pPr>
              <a:t>11/8/2011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F48B4E-CC3E-48F0-8993-283CF7843674}" type="slidenum">
              <a:rPr lang="en-US"/>
              <a:pPr>
                <a:defRPr/>
              </a:pPr>
              <a:t>‹#›</a:t>
            </a:fld>
            <a:endParaRPr lang="en-US"/>
          </a:p>
        </p:txBody>
      </p:sp>
    </p:spTree>
    <p:extLst>
      <p:ext uri="{BB962C8B-B14F-4D97-AF65-F5344CB8AC3E}">
        <p14:creationId xmlns:p14="http://schemas.microsoft.com/office/powerpoint/2010/main" val="2120789595"/>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D3A26B-5084-4A70-B4B6-D1CB269C3270}" type="datetimeFigureOut">
              <a:rPr lang="en-US"/>
              <a:pPr>
                <a:defRPr/>
              </a:pPr>
              <a:t>11/8/2011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9C1ABF-BBB5-4F90-9D4A-50B1BEA68870}" type="slidenum">
              <a:rPr lang="en-US"/>
              <a:pPr>
                <a:defRPr/>
              </a:pPr>
              <a:t>‹#›</a:t>
            </a:fld>
            <a:endParaRPr lang="en-US"/>
          </a:p>
        </p:txBody>
      </p:sp>
    </p:spTree>
    <p:extLst>
      <p:ext uri="{BB962C8B-B14F-4D97-AF65-F5344CB8AC3E}">
        <p14:creationId xmlns:p14="http://schemas.microsoft.com/office/powerpoint/2010/main" val="387627534"/>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8FA368-93D3-418A-8FB3-FA97A6224ED3}"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853695-6BE6-4F93-A6C3-6B0A2D60C98E}" type="slidenum">
              <a:rPr lang="en-US"/>
              <a:pPr>
                <a:defRPr/>
              </a:pPr>
              <a:t>‹#›</a:t>
            </a:fld>
            <a:endParaRPr lang="en-US"/>
          </a:p>
        </p:txBody>
      </p:sp>
    </p:spTree>
    <p:extLst>
      <p:ext uri="{BB962C8B-B14F-4D97-AF65-F5344CB8AC3E}">
        <p14:creationId xmlns:p14="http://schemas.microsoft.com/office/powerpoint/2010/main" val="2994081707"/>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4E7B81-E62C-49A8-9B29-603489F17767}" type="datetimeFigureOut">
              <a:rPr lang="en-US"/>
              <a:pPr>
                <a:defRPr/>
              </a:pPr>
              <a:t>11/8/2011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AA24DF-AF02-4B05-9BF8-E51989B075DC}" type="slidenum">
              <a:rPr lang="en-US"/>
              <a:pPr>
                <a:defRPr/>
              </a:pPr>
              <a:t>‹#›</a:t>
            </a:fld>
            <a:endParaRPr lang="en-US"/>
          </a:p>
        </p:txBody>
      </p:sp>
    </p:spTree>
    <p:extLst>
      <p:ext uri="{BB962C8B-B14F-4D97-AF65-F5344CB8AC3E}">
        <p14:creationId xmlns:p14="http://schemas.microsoft.com/office/powerpoint/2010/main" val="2973621918"/>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CAD0DB-DB5B-4D84-A1DD-7B90BF9035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53621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9C2E67-AA75-40AE-A61D-85CB92B0C0A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9320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0FFAA0-2118-485E-BDDD-C1B381B6D2A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3833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231D90-FAF2-4873-A71C-4BC007ABAD5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84769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DF1CD14-2469-4C64-B086-E16D4EC7A9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5610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92A2030-886F-44A1-A30E-4AA380C4DBFE}" type="datetimeFigureOut">
              <a:rPr lang="en-US"/>
              <a:pPr>
                <a:defRPr/>
              </a:pPr>
              <a:t>11/8/2011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803A66E-A951-4179-B039-C109DB34E384}" type="slidenum">
              <a:rPr lang="en-US"/>
              <a:pPr>
                <a:defRPr/>
              </a:pPr>
              <a:t>‹#›</a:t>
            </a:fld>
            <a:endParaRPr lang="en-US"/>
          </a:p>
        </p:txBody>
      </p:sp>
    </p:spTree>
    <p:extLst>
      <p:ext uri="{BB962C8B-B14F-4D97-AF65-F5344CB8AC3E}">
        <p14:creationId xmlns:p14="http://schemas.microsoft.com/office/powerpoint/2010/main" val="1537342049"/>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79CA266-0AF3-40F3-B2C5-E2032879DA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68163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A4D083C-47C8-4C2C-B07C-92DDD7FA1D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94334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FF54BEA-E5DF-41F2-80ED-6F51D8666B4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151641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8F1809C-6BB0-40F7-A7AE-BAD006D31AA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07697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B9B9B1-525A-4BEF-8CFF-3425050EE2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37334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B2917A-8395-469E-A8A7-3C0BC36446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30617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43960F-58DA-428B-ADB2-3F0948A09E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208557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99140B-22CF-4A14-92A6-A4E544C9AC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26709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1674DC7-6478-4CD2-8492-DC4AB67474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49200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E5AAB7-461F-42CB-8C1B-135423DEC0A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348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CE2E38A-ADAC-435A-BCCE-5ADAE89276B0}" type="datetimeFigureOut">
              <a:rPr lang="en-US"/>
              <a:pPr>
                <a:defRPr/>
              </a:pPr>
              <a:t>11/8/2011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56F60D-9973-4E08-997B-4E5FA4415518}" type="slidenum">
              <a:rPr lang="en-US"/>
              <a:pPr>
                <a:defRPr/>
              </a:pPr>
              <a:t>‹#›</a:t>
            </a:fld>
            <a:endParaRPr lang="en-US"/>
          </a:p>
        </p:txBody>
      </p:sp>
    </p:spTree>
    <p:extLst>
      <p:ext uri="{BB962C8B-B14F-4D97-AF65-F5344CB8AC3E}">
        <p14:creationId xmlns:p14="http://schemas.microsoft.com/office/powerpoint/2010/main" val="1908378839"/>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1798375-0B2B-46A2-83E6-1B1C6F338A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03227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6E9F03E-A503-4E3A-9BD8-3690F3A453A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71448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F72160D-2698-4E49-ACC7-8F258EC956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21297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F88554F-7EA8-4379-B16B-D506FAF807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874865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080942E-AA8C-4181-A600-DE81BD44CE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53187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80DD38-FBC0-4B0D-8928-FAA0A2783CA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855139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F1D0EA-0211-4566-B097-D92802024B1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121724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CC63485-B7AA-4404-AB93-2D381134F1FD}" type="datetimeFigureOut">
              <a:rPr lang="en-US">
                <a:solidFill>
                  <a:prstClr val="black">
                    <a:tint val="75000"/>
                  </a:prstClr>
                </a:solidFill>
              </a:rPr>
              <a:pPr>
                <a:defRPr/>
              </a:pPr>
              <a:t>11/8/2011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2A6D78-CEC4-4956-BCFF-C283430450A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10226485"/>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B1F222-B196-420D-903B-B577D7C5BE54}" type="datetimeFigureOut">
              <a:rPr lang="en-US">
                <a:solidFill>
                  <a:prstClr val="black">
                    <a:tint val="75000"/>
                  </a:prstClr>
                </a:solidFill>
              </a:rPr>
              <a:pPr>
                <a:defRPr/>
              </a:pPr>
              <a:t>11/8/2011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D47C44-69F6-4DA4-8284-D59A3434EB7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15083358"/>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93BC4BA-B048-48C3-B838-DFA66BA0B64B}" type="datetimeFigureOut">
              <a:rPr lang="en-US">
                <a:solidFill>
                  <a:prstClr val="black">
                    <a:tint val="75000"/>
                  </a:prstClr>
                </a:solidFill>
              </a:rPr>
              <a:pPr>
                <a:defRPr/>
              </a:pPr>
              <a:t>11/8/2011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95BB326-28D1-4987-BAC2-C9F2C09A86A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6810829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714135C-7756-4B6D-9A57-DCF7FC97C180}" type="datetimeFigureOut">
              <a:rPr lang="en-US"/>
              <a:pPr>
                <a:defRPr/>
              </a:pPr>
              <a:t>11/8/2011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FA63368-E593-47D8-A8DF-02E09E835430}" type="slidenum">
              <a:rPr lang="en-US"/>
              <a:pPr>
                <a:defRPr/>
              </a:pPr>
              <a:t>‹#›</a:t>
            </a:fld>
            <a:endParaRPr lang="en-US"/>
          </a:p>
        </p:txBody>
      </p:sp>
    </p:spTree>
    <p:extLst>
      <p:ext uri="{BB962C8B-B14F-4D97-AF65-F5344CB8AC3E}">
        <p14:creationId xmlns:p14="http://schemas.microsoft.com/office/powerpoint/2010/main" val="4186833507"/>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93FD663-F4B9-4C9D-970C-5567363A857F}" type="datetimeFigureOut">
              <a:rPr lang="en-US">
                <a:solidFill>
                  <a:prstClr val="black">
                    <a:tint val="75000"/>
                  </a:prstClr>
                </a:solidFill>
              </a:rPr>
              <a:pPr>
                <a:defRPr/>
              </a:pPr>
              <a:t>11/8/2011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077828B-15A2-4543-B738-F1503B9A0A0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70971581"/>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92A2030-886F-44A1-A30E-4AA380C4DBFE}" type="datetimeFigureOut">
              <a:rPr lang="en-US">
                <a:solidFill>
                  <a:prstClr val="black">
                    <a:tint val="75000"/>
                  </a:prstClr>
                </a:solidFill>
              </a:rPr>
              <a:pPr>
                <a:defRPr/>
              </a:pPr>
              <a:t>11/8/2011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803A66E-A951-4179-B039-C109DB34E38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13166054"/>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CE2E38A-ADAC-435A-BCCE-5ADAE89276B0}" type="datetimeFigureOut">
              <a:rPr lang="en-US">
                <a:solidFill>
                  <a:prstClr val="black">
                    <a:tint val="75000"/>
                  </a:prstClr>
                </a:solidFill>
              </a:rPr>
              <a:pPr>
                <a:defRPr/>
              </a:pPr>
              <a:t>11/8/2011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556F60D-9973-4E08-997B-4E5FA441551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2591332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714135C-7756-4B6D-9A57-DCF7FC97C180}" type="datetimeFigureOut">
              <a:rPr lang="en-US">
                <a:solidFill>
                  <a:prstClr val="black">
                    <a:tint val="75000"/>
                  </a:prstClr>
                </a:solidFill>
              </a:rPr>
              <a:pPr>
                <a:defRPr/>
              </a:pPr>
              <a:t>11/8/2011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FA63368-E593-47D8-A8DF-02E09E83543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16352171"/>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9F3B95-1640-40DA-A8FD-3893E66046EB}" type="datetimeFigureOut">
              <a:rPr lang="en-US">
                <a:solidFill>
                  <a:prstClr val="black">
                    <a:tint val="75000"/>
                  </a:prstClr>
                </a:solidFill>
              </a:rPr>
              <a:pPr>
                <a:defRPr/>
              </a:pPr>
              <a:t>11/8/2011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A20853A-2269-4689-B26F-DF3C8C47D11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4112462"/>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164CFC-5C9F-4B97-B187-E2197088E839}" type="datetimeFigureOut">
              <a:rPr lang="en-US">
                <a:solidFill>
                  <a:prstClr val="black">
                    <a:tint val="75000"/>
                  </a:prstClr>
                </a:solidFill>
              </a:rPr>
              <a:pPr>
                <a:defRPr/>
              </a:pPr>
              <a:t>11/8/2011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3497C21-6345-4179-A092-0C75A5205D5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21683991"/>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FA7600-0059-4E5F-A8E6-93BD87EE1482}" type="datetimeFigureOut">
              <a:rPr lang="en-US">
                <a:solidFill>
                  <a:prstClr val="black">
                    <a:tint val="75000"/>
                  </a:prstClr>
                </a:solidFill>
              </a:rPr>
              <a:pPr>
                <a:defRPr/>
              </a:pPr>
              <a:t>11/8/2011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2FC8EB7-7489-4878-B86B-E9D4484BC22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90818802"/>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542C78-F35B-49E6-89FF-A46428D418C7}" type="datetimeFigureOut">
              <a:rPr lang="en-US">
                <a:solidFill>
                  <a:prstClr val="black">
                    <a:tint val="75000"/>
                  </a:prstClr>
                </a:solidFill>
              </a:rPr>
              <a:pPr>
                <a:defRPr/>
              </a:pPr>
              <a:t>11/8/2011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3C1DB3-7BC3-48FF-A5D1-3E854C73389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384499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9F3B95-1640-40DA-A8FD-3893E66046EB}" type="datetimeFigureOut">
              <a:rPr lang="en-US"/>
              <a:pPr>
                <a:defRPr/>
              </a:pPr>
              <a:t>11/8/2011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A20853A-2269-4689-B26F-DF3C8C47D11E}" type="slidenum">
              <a:rPr lang="en-US"/>
              <a:pPr>
                <a:defRPr/>
              </a:pPr>
              <a:t>‹#›</a:t>
            </a:fld>
            <a:endParaRPr lang="en-US"/>
          </a:p>
        </p:txBody>
      </p:sp>
    </p:spTree>
    <p:extLst>
      <p:ext uri="{BB962C8B-B14F-4D97-AF65-F5344CB8AC3E}">
        <p14:creationId xmlns:p14="http://schemas.microsoft.com/office/powerpoint/2010/main" val="89245684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164CFC-5C9F-4B97-B187-E2197088E839}" type="datetimeFigureOut">
              <a:rPr lang="en-US"/>
              <a:pPr>
                <a:defRPr/>
              </a:pPr>
              <a:t>11/8/2011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497C21-6345-4179-A092-0C75A5205D53}" type="slidenum">
              <a:rPr lang="en-US"/>
              <a:pPr>
                <a:defRPr/>
              </a:pPr>
              <a:t>‹#›</a:t>
            </a:fld>
            <a:endParaRPr lang="en-US"/>
          </a:p>
        </p:txBody>
      </p:sp>
    </p:spTree>
    <p:extLst>
      <p:ext uri="{BB962C8B-B14F-4D97-AF65-F5344CB8AC3E}">
        <p14:creationId xmlns:p14="http://schemas.microsoft.com/office/powerpoint/2010/main" val="109747922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EADAD92-4FD4-48CF-A577-3EA931A35193}" type="datetimeFigureOut">
              <a:rPr lang="en-US"/>
              <a:pPr>
                <a:defRPr/>
              </a:pPr>
              <a:t>11/8/2011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1664CFF-3916-455F-B963-0454571E981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fade">
                                      <p:cBhvr>
                                        <p:cTn id="12" dur="2000"/>
                                        <p:tgtEl>
                                          <p:spTgt spid="10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fade">
                                      <p:cBhvr>
                                        <p:cTn id="15" dur="2000"/>
                                        <p:tgtEl>
                                          <p:spTgt spid="10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fade">
                                      <p:cBhvr>
                                        <p:cTn id="18" dur="2000"/>
                                        <p:tgtEl>
                                          <p:spTgt spid="10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fade">
                                      <p:cBhvr>
                                        <p:cTn id="21" dur="2000"/>
                                        <p:tgtEl>
                                          <p:spTgt spid="10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fade">
                                      <p:cBhvr>
                                        <p:cTn id="24" dur="2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217915E6-1255-4BD7-972D-522040574293}" type="slidenum">
              <a:rPr lang="en-US"/>
              <a:pPr>
                <a:defRPr/>
              </a:pPr>
              <a:t>‹#›</a:t>
            </a:fld>
            <a:endParaRPr lang="en-US"/>
          </a:p>
        </p:txBody>
      </p:sp>
    </p:spTree>
    <p:extLst>
      <p:ext uri="{BB962C8B-B14F-4D97-AF65-F5344CB8AC3E}">
        <p14:creationId xmlns:p14="http://schemas.microsoft.com/office/powerpoint/2010/main" val="3722418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584F44D-E511-46F4-A6B5-27872137F3C9}" type="slidenum">
              <a:rPr lang="en-US">
                <a:solidFill>
                  <a:srgbClr val="000000"/>
                </a:solidFill>
                <a:latin typeface="Times New Roman" pitchFamily="18" charset="0"/>
              </a:rPr>
              <a:pPr>
                <a:defRPr/>
              </a:pPr>
              <a:t>‹#›</a:t>
            </a:fld>
            <a:endParaRPr lang="en-US">
              <a:solidFill>
                <a:srgbClr val="000000"/>
              </a:solidFill>
              <a:latin typeface="Times New Roman" pitchFamily="18" charset="0"/>
            </a:endParaRPr>
          </a:p>
        </p:txBody>
      </p:sp>
    </p:spTree>
    <p:extLst>
      <p:ext uri="{BB962C8B-B14F-4D97-AF65-F5344CB8AC3E}">
        <p14:creationId xmlns:p14="http://schemas.microsoft.com/office/powerpoint/2010/main" val="3926366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B7C85E0C-E40B-45AC-970E-5A5B8C9B9CF8}" type="datetimeFigureOut">
              <a:rPr lang="en-US"/>
              <a:pPr>
                <a:defRPr/>
              </a:pPr>
              <a:t>11/8/2011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D9E1F137-A3BB-40F3-97BF-75F6D3CCDCD1}" type="slidenum">
              <a:rPr lang="en-US"/>
              <a:pPr>
                <a:defRPr/>
              </a:pPr>
              <a:t>‹#›</a:t>
            </a:fld>
            <a:endParaRPr lang="en-US"/>
          </a:p>
        </p:txBody>
      </p:sp>
    </p:spTree>
    <p:extLst>
      <p:ext uri="{BB962C8B-B14F-4D97-AF65-F5344CB8AC3E}">
        <p14:creationId xmlns:p14="http://schemas.microsoft.com/office/powerpoint/2010/main" val="14834165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fade">
                                      <p:cBhvr>
                                        <p:cTn id="12" dur="2000"/>
                                        <p:tgtEl>
                                          <p:spTgt spid="10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fade">
                                      <p:cBhvr>
                                        <p:cTn id="15" dur="2000"/>
                                        <p:tgtEl>
                                          <p:spTgt spid="10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fade">
                                      <p:cBhvr>
                                        <p:cTn id="18" dur="2000"/>
                                        <p:tgtEl>
                                          <p:spTgt spid="10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fade">
                                      <p:cBhvr>
                                        <p:cTn id="21" dur="2000"/>
                                        <p:tgtEl>
                                          <p:spTgt spid="10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fade">
                                      <p:cBhvr>
                                        <p:cTn id="24" dur="2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CCACBEE-3A12-4AFD-BD10-522C939C22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35693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396FFC4-5036-4A68-BB99-AC4EDB2444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9125793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EADAD92-4FD4-48CF-A577-3EA931A35193}" type="datetimeFigureOut">
              <a:rPr lang="en-US">
                <a:solidFill>
                  <a:prstClr val="black">
                    <a:tint val="75000"/>
                  </a:prstClr>
                </a:solidFill>
              </a:rPr>
              <a:pPr>
                <a:defRPr/>
              </a:pPr>
              <a:t>11/8/2011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1664CFF-3916-455F-B963-0454571E981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8393220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fade">
                                      <p:cBhvr>
                                        <p:cTn id="12" dur="2000"/>
                                        <p:tgtEl>
                                          <p:spTgt spid="10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fade">
                                      <p:cBhvr>
                                        <p:cTn id="15" dur="2000"/>
                                        <p:tgtEl>
                                          <p:spTgt spid="10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fade">
                                      <p:cBhvr>
                                        <p:cTn id="18" dur="2000"/>
                                        <p:tgtEl>
                                          <p:spTgt spid="10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fade">
                                      <p:cBhvr>
                                        <p:cTn id="21" dur="2000"/>
                                        <p:tgtEl>
                                          <p:spTgt spid="10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fade">
                                      <p:cBhvr>
                                        <p:cTn id="24" dur="2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RAYR@UMK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neweconomicperspectives.blogspot.com/" TargetMode="External"/><Relationship Id="rId4" Type="http://schemas.openxmlformats.org/officeDocument/2006/relationships/hyperlink" Target="http://www.levy.org/"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9.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0.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09600" y="990600"/>
            <a:ext cx="7772400" cy="2003425"/>
          </a:xfrm>
        </p:spPr>
        <p:txBody>
          <a:bodyPr/>
          <a:lstStyle/>
          <a:p>
            <a:pPr marL="0" marR="0">
              <a:lnSpc>
                <a:spcPct val="115000"/>
              </a:lnSpc>
              <a:spcBef>
                <a:spcPts val="0"/>
              </a:spcBef>
              <a:spcAft>
                <a:spcPts val="1000"/>
              </a:spcAft>
            </a:pPr>
            <a:r>
              <a:rPr lang="en-US" sz="2800" b="1" dirty="0">
                <a:ea typeface="Calibri"/>
                <a:cs typeface="Times New Roman"/>
              </a:rPr>
              <a:t>A </a:t>
            </a:r>
            <a:r>
              <a:rPr lang="en-US" sz="2800" b="1" dirty="0" err="1">
                <a:ea typeface="Calibri"/>
                <a:cs typeface="Times New Roman"/>
              </a:rPr>
              <a:t>Minsky</a:t>
            </a:r>
            <a:r>
              <a:rPr lang="en-US" sz="2800" b="1" dirty="0">
                <a:ea typeface="Calibri"/>
                <a:cs typeface="Times New Roman"/>
              </a:rPr>
              <a:t>-Schumpeter Approach to Reconstituting Financial Institutions for </a:t>
            </a:r>
            <a:r>
              <a:rPr lang="en-US" sz="2800" b="1" dirty="0" smtClean="0">
                <a:ea typeface="Calibri"/>
                <a:cs typeface="Times New Roman"/>
              </a:rPr>
              <a:t>the Capital </a:t>
            </a:r>
            <a:r>
              <a:rPr lang="en-US" sz="2800" b="1" dirty="0">
                <a:ea typeface="Calibri"/>
                <a:cs typeface="Times New Roman"/>
              </a:rPr>
              <a:t>Development of the Economy</a:t>
            </a:r>
            <a:r>
              <a:rPr lang="en-US" sz="2400" dirty="0">
                <a:ea typeface="Calibri"/>
                <a:cs typeface="Times New Roman"/>
              </a:rPr>
              <a:t/>
            </a:r>
            <a:br>
              <a:rPr lang="en-US" sz="2400" dirty="0">
                <a:ea typeface="Calibri"/>
                <a:cs typeface="Times New Roman"/>
              </a:rPr>
            </a:br>
            <a:r>
              <a:rPr lang="en-US" sz="2400" dirty="0" smtClean="0"/>
              <a:t/>
            </a:r>
            <a:br>
              <a:rPr lang="en-US" sz="2400" dirty="0" smtClean="0"/>
            </a:br>
            <a:endParaRPr lang="en-US" sz="2400" dirty="0" smtClean="0"/>
          </a:p>
        </p:txBody>
      </p:sp>
      <p:sp>
        <p:nvSpPr>
          <p:cNvPr id="3075" name="Subtitle 2"/>
          <p:cNvSpPr>
            <a:spLocks noGrp="1"/>
          </p:cNvSpPr>
          <p:nvPr>
            <p:ph type="subTitle" idx="1"/>
          </p:nvPr>
        </p:nvSpPr>
        <p:spPr>
          <a:xfrm>
            <a:off x="304800" y="3657600"/>
            <a:ext cx="8305800" cy="2438400"/>
          </a:xfrm>
        </p:spPr>
        <p:txBody>
          <a:bodyPr/>
          <a:lstStyle/>
          <a:p>
            <a:pPr eaLnBrk="1" hangingPunct="1">
              <a:lnSpc>
                <a:spcPct val="90000"/>
              </a:lnSpc>
            </a:pPr>
            <a:r>
              <a:rPr lang="en-US" sz="2000" b="1" dirty="0" smtClean="0">
                <a:solidFill>
                  <a:schemeClr val="tx1"/>
                </a:solidFill>
              </a:rPr>
              <a:t>L. RANDALL WRAY</a:t>
            </a:r>
          </a:p>
          <a:p>
            <a:pPr eaLnBrk="1" hangingPunct="1">
              <a:lnSpc>
                <a:spcPct val="90000"/>
              </a:lnSpc>
            </a:pPr>
            <a:r>
              <a:rPr lang="en-US" sz="2000" b="1" dirty="0" smtClean="0">
                <a:solidFill>
                  <a:schemeClr val="tx1"/>
                </a:solidFill>
              </a:rPr>
              <a:t>University of Missouri-Kansas City, UMKC</a:t>
            </a:r>
          </a:p>
          <a:p>
            <a:pPr eaLnBrk="1" hangingPunct="1">
              <a:lnSpc>
                <a:spcPct val="90000"/>
              </a:lnSpc>
            </a:pPr>
            <a:r>
              <a:rPr lang="en-US" sz="2000" b="1" dirty="0" smtClean="0">
                <a:solidFill>
                  <a:schemeClr val="tx1"/>
                </a:solidFill>
                <a:hlinkClick r:id="rId3"/>
              </a:rPr>
              <a:t>WRAYR@UMKC.EDU</a:t>
            </a:r>
            <a:endParaRPr lang="en-US" sz="2000" b="1" dirty="0" smtClean="0">
              <a:solidFill>
                <a:schemeClr val="tx1"/>
              </a:solidFill>
            </a:endParaRPr>
          </a:p>
          <a:p>
            <a:pPr eaLnBrk="1" hangingPunct="1">
              <a:lnSpc>
                <a:spcPct val="90000"/>
              </a:lnSpc>
            </a:pPr>
            <a:r>
              <a:rPr lang="en-US" sz="2000" b="1" dirty="0" smtClean="0">
                <a:solidFill>
                  <a:schemeClr val="tx1"/>
                </a:solidFill>
                <a:hlinkClick r:id="rId4"/>
              </a:rPr>
              <a:t>WWW.LEVY.ORG</a:t>
            </a:r>
            <a:endParaRPr lang="en-US" sz="2000" b="1" dirty="0" smtClean="0">
              <a:solidFill>
                <a:schemeClr val="tx1"/>
              </a:solidFill>
            </a:endParaRPr>
          </a:p>
          <a:p>
            <a:pPr eaLnBrk="1" hangingPunct="1">
              <a:lnSpc>
                <a:spcPct val="90000"/>
              </a:lnSpc>
            </a:pPr>
            <a:r>
              <a:rPr lang="en-US" sz="2000" b="1" dirty="0" smtClean="0">
                <a:solidFill>
                  <a:schemeClr val="tx1"/>
                </a:solidFill>
                <a:hlinkClick r:id="rId5"/>
              </a:rPr>
              <a:t>http://neweconomicperspectives.blogspot.com/</a:t>
            </a:r>
            <a:endParaRPr lang="en-US" sz="2000" b="1" dirty="0" smtClean="0">
              <a:solidFill>
                <a:schemeClr val="tx1"/>
              </a:solidFill>
            </a:endParaRPr>
          </a:p>
          <a:p>
            <a:pPr eaLnBrk="1" hangingPunct="1">
              <a:lnSpc>
                <a:spcPct val="90000"/>
              </a:lnSpc>
            </a:pPr>
            <a:endParaRPr lang="en-US" sz="3000" dirty="0" smtClean="0">
              <a:solidFill>
                <a:srgbClr val="898989"/>
              </a:solidFill>
            </a:endParaRPr>
          </a:p>
          <a:p>
            <a:pPr eaLnBrk="1" hangingPunct="1">
              <a:lnSpc>
                <a:spcPct val="90000"/>
              </a:lnSpc>
            </a:pPr>
            <a:endParaRPr lang="en-US" sz="3000" dirty="0" smtClean="0">
              <a:solidFill>
                <a:srgbClr val="898989"/>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80987" y="509587"/>
          <a:ext cx="8582025" cy="5838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907309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pPr eaLnBrk="1" hangingPunct="1"/>
            <a:r>
              <a:rPr lang="en-US" sz="3000" smtClean="0"/>
              <a:t>Financialization of the US Economy</a:t>
            </a:r>
          </a:p>
        </p:txBody>
      </p:sp>
      <p:graphicFrame>
        <p:nvGraphicFramePr>
          <p:cNvPr id="43011" name="Object 7"/>
          <p:cNvGraphicFramePr>
            <a:graphicFrameLocks noGrp="1" noChangeAspect="1"/>
          </p:cNvGraphicFramePr>
          <p:nvPr>
            <p:ph idx="4294967295"/>
          </p:nvPr>
        </p:nvGraphicFramePr>
        <p:xfrm>
          <a:off x="381000" y="1447800"/>
          <a:ext cx="8305800" cy="4754563"/>
        </p:xfrm>
        <a:graphic>
          <a:graphicData uri="http://schemas.openxmlformats.org/presentationml/2006/ole">
            <mc:AlternateContent xmlns:mc="http://schemas.openxmlformats.org/markup-compatibility/2006">
              <mc:Choice xmlns:v="urn:schemas-microsoft-com:vml" Requires="v">
                <p:oleObj spid="_x0000_s1037" name="Chart" r:id="rId4" imgW="5257935" imgH="3010029" progId="Excel.Chart.8">
                  <p:embed/>
                </p:oleObj>
              </mc:Choice>
              <mc:Fallback>
                <p:oleObj name="Chart" r:id="rId4" imgW="5257935" imgH="3010029"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447800"/>
                        <a:ext cx="83058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60968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GFC: What went wrong?</a:t>
            </a:r>
          </a:p>
        </p:txBody>
      </p:sp>
      <p:sp>
        <p:nvSpPr>
          <p:cNvPr id="89091" name="Rectangle 3"/>
          <p:cNvSpPr>
            <a:spLocks noGrp="1" noChangeArrowheads="1"/>
          </p:cNvSpPr>
          <p:nvPr>
            <p:ph type="body" idx="1"/>
          </p:nvPr>
        </p:nvSpPr>
        <p:spPr/>
        <p:txBody>
          <a:bodyPr/>
          <a:lstStyle/>
          <a:p>
            <a:pPr>
              <a:lnSpc>
                <a:spcPct val="80000"/>
              </a:lnSpc>
            </a:pPr>
            <a:r>
              <a:rPr lang="en-US" sz="2800" smtClean="0"/>
              <a:t>Widespread “failures” in regulation and supervision</a:t>
            </a:r>
          </a:p>
          <a:p>
            <a:pPr lvl="1">
              <a:lnSpc>
                <a:spcPct val="80000"/>
              </a:lnSpc>
            </a:pPr>
            <a:r>
              <a:rPr lang="en-US" sz="2400" smtClean="0"/>
              <a:t>Treasury, Fed, esp NYFed (Greenspan, Geithner, Rubin, Summers, Bernanke, Dodd, Gramm)</a:t>
            </a:r>
          </a:p>
          <a:p>
            <a:pPr>
              <a:lnSpc>
                <a:spcPct val="80000"/>
              </a:lnSpc>
            </a:pPr>
            <a:r>
              <a:rPr lang="en-US" sz="2800" smtClean="0"/>
              <a:t>Dramatic failures of corporate governance and risk management</a:t>
            </a:r>
          </a:p>
          <a:p>
            <a:pPr lvl="1">
              <a:lnSpc>
                <a:spcPct val="80000"/>
              </a:lnSpc>
            </a:pPr>
            <a:r>
              <a:rPr lang="en-US" sz="2400" smtClean="0"/>
              <a:t>Traders like Hank Paulson and Rubin rise to the top</a:t>
            </a:r>
          </a:p>
          <a:p>
            <a:pPr lvl="1">
              <a:lnSpc>
                <a:spcPct val="80000"/>
              </a:lnSpc>
            </a:pPr>
            <a:r>
              <a:rPr lang="en-US" sz="2400" smtClean="0"/>
              <a:t>Fannie’s Franklin Raines max’s CEO salary</a:t>
            </a:r>
          </a:p>
          <a:p>
            <a:pPr>
              <a:lnSpc>
                <a:spcPct val="80000"/>
              </a:lnSpc>
            </a:pPr>
            <a:r>
              <a:rPr lang="en-US" sz="2800" smtClean="0"/>
              <a:t>Excessive borrowing, risky investments, lack of transparency </a:t>
            </a:r>
          </a:p>
          <a:p>
            <a:pPr>
              <a:lnSpc>
                <a:spcPct val="80000"/>
              </a:lnSpc>
            </a:pPr>
            <a:r>
              <a:rPr lang="en-US" sz="2800" smtClean="0"/>
              <a:t>Systemic breakdown in accountability and ethics</a:t>
            </a:r>
          </a:p>
          <a:p>
            <a:pPr lvl="1">
              <a:lnSpc>
                <a:spcPct val="80000"/>
              </a:lnSpc>
            </a:pPr>
            <a:r>
              <a:rPr lang="en-US" sz="2400" smtClean="0"/>
              <a:t>Goldman’s teams</a:t>
            </a:r>
          </a:p>
        </p:txBody>
      </p:sp>
    </p:spTree>
    <p:extLst>
      <p:ext uri="{BB962C8B-B14F-4D97-AF65-F5344CB8AC3E}">
        <p14:creationId xmlns:p14="http://schemas.microsoft.com/office/powerpoint/2010/main" val="313526153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t>Next time: Let the Market Work</a:t>
            </a:r>
          </a:p>
        </p:txBody>
      </p:sp>
      <p:sp>
        <p:nvSpPr>
          <p:cNvPr id="81923" name="Rectangle 3"/>
          <p:cNvSpPr>
            <a:spLocks noGrp="1" noChangeArrowheads="1"/>
          </p:cNvSpPr>
          <p:nvPr>
            <p:ph type="body" idx="1"/>
          </p:nvPr>
        </p:nvSpPr>
        <p:spPr>
          <a:xfrm>
            <a:off x="457200" y="1295400"/>
            <a:ext cx="8229600" cy="5181600"/>
          </a:xfrm>
        </p:spPr>
        <p:txBody>
          <a:bodyPr/>
          <a:lstStyle/>
          <a:p>
            <a:pPr>
              <a:lnSpc>
                <a:spcPct val="90000"/>
              </a:lnSpc>
            </a:pPr>
            <a:r>
              <a:rPr lang="en-US" sz="2800" dirty="0" smtClean="0"/>
              <a:t>$29 Trillion to restore money </a:t>
            </a:r>
            <a:r>
              <a:rPr lang="en-US" sz="2800" dirty="0" err="1" smtClean="0"/>
              <a:t>mngr</a:t>
            </a:r>
            <a:r>
              <a:rPr lang="en-US" sz="2800" dirty="0" smtClean="0"/>
              <a:t> capitalism</a:t>
            </a:r>
          </a:p>
          <a:p>
            <a:pPr>
              <a:lnSpc>
                <a:spcPct val="90000"/>
              </a:lnSpc>
            </a:pPr>
            <a:r>
              <a:rPr lang="en-US" sz="2800" dirty="0" smtClean="0"/>
              <a:t>Radical </a:t>
            </a:r>
            <a:r>
              <a:rPr lang="en-US" sz="2800" dirty="0" err="1" smtClean="0"/>
              <a:t>euthansia</a:t>
            </a:r>
            <a:r>
              <a:rPr lang="en-US" sz="2800" dirty="0" smtClean="0"/>
              <a:t>: all major banks will fail</a:t>
            </a:r>
          </a:p>
          <a:p>
            <a:pPr>
              <a:lnSpc>
                <a:spcPct val="90000"/>
              </a:lnSpc>
            </a:pPr>
            <a:r>
              <a:rPr lang="en-US" sz="2800" dirty="0" smtClean="0"/>
              <a:t>All managed funds will fail: pensions, sovereign wealth funds, </a:t>
            </a:r>
            <a:r>
              <a:rPr lang="en-US" sz="2800" dirty="0" err="1" smtClean="0"/>
              <a:t>mutuals</a:t>
            </a:r>
            <a:r>
              <a:rPr lang="en-US" sz="2800" dirty="0" smtClean="0"/>
              <a:t>, insurers, hedge funds</a:t>
            </a:r>
          </a:p>
          <a:p>
            <a:pPr lvl="1">
              <a:lnSpc>
                <a:spcPct val="90000"/>
              </a:lnSpc>
            </a:pPr>
            <a:r>
              <a:rPr lang="en-US" sz="2400" dirty="0" smtClean="0"/>
              <a:t>That is a good thing!</a:t>
            </a:r>
          </a:p>
          <a:p>
            <a:pPr lvl="1">
              <a:lnSpc>
                <a:spcPct val="90000"/>
              </a:lnSpc>
            </a:pPr>
            <a:r>
              <a:rPr lang="en-US" sz="2400" dirty="0" err="1" smtClean="0"/>
              <a:t>Minsky’s</a:t>
            </a:r>
            <a:r>
              <a:rPr lang="en-US" sz="2400" dirty="0" smtClean="0"/>
              <a:t> “simplification” of the financial system</a:t>
            </a:r>
          </a:p>
          <a:p>
            <a:pPr>
              <a:lnSpc>
                <a:spcPct val="90000"/>
              </a:lnSpc>
            </a:pPr>
            <a:r>
              <a:rPr lang="en-US" sz="2800" dirty="0" smtClean="0"/>
              <a:t>Will emerge with </a:t>
            </a:r>
            <a:r>
              <a:rPr lang="en-US" sz="2800" dirty="0" smtClean="0"/>
              <a:t>less</a:t>
            </a:r>
            <a:r>
              <a:rPr lang="en-US" sz="2800" dirty="0" smtClean="0"/>
              <a:t> </a:t>
            </a:r>
            <a:r>
              <a:rPr lang="en-US" sz="2800" dirty="0" smtClean="0"/>
              <a:t>private debt, </a:t>
            </a:r>
            <a:r>
              <a:rPr lang="en-US" sz="2800" dirty="0" smtClean="0"/>
              <a:t>more </a:t>
            </a:r>
            <a:r>
              <a:rPr lang="en-US" sz="2800" dirty="0" err="1" smtClean="0"/>
              <a:t>govt</a:t>
            </a:r>
            <a:r>
              <a:rPr lang="en-US" sz="2800" dirty="0" smtClean="0"/>
              <a:t> </a:t>
            </a:r>
            <a:r>
              <a:rPr lang="en-US" sz="2800" dirty="0" err="1" smtClean="0"/>
              <a:t>debt</a:t>
            </a:r>
            <a:r>
              <a:rPr lang="en-US" sz="2800" dirty="0" err="1" smtClean="0">
                <a:sym typeface="Wingdings" pitchFamily="2" charset="2"/>
              </a:rPr>
              <a:t>robust</a:t>
            </a:r>
            <a:r>
              <a:rPr lang="en-US" sz="2800" dirty="0" smtClean="0">
                <a:sym typeface="Wingdings" pitchFamily="2" charset="2"/>
              </a:rPr>
              <a:t> financial system</a:t>
            </a:r>
          </a:p>
          <a:p>
            <a:pPr lvl="1">
              <a:lnSpc>
                <a:spcPct val="90000"/>
              </a:lnSpc>
            </a:pPr>
            <a:r>
              <a:rPr lang="en-US" sz="2400" dirty="0" smtClean="0">
                <a:sym typeface="Wingdings" pitchFamily="2" charset="2"/>
              </a:rPr>
              <a:t>Constrained with new laws, supervision</a:t>
            </a:r>
          </a:p>
          <a:p>
            <a:pPr lvl="1">
              <a:lnSpc>
                <a:spcPct val="90000"/>
              </a:lnSpc>
            </a:pPr>
            <a:r>
              <a:rPr lang="en-US" sz="2400" dirty="0" smtClean="0">
                <a:sym typeface="Wingdings" pitchFamily="2" charset="2"/>
              </a:rPr>
              <a:t>Return to underwriting, hold to maturity</a:t>
            </a:r>
          </a:p>
          <a:p>
            <a:pPr>
              <a:lnSpc>
                <a:spcPct val="90000"/>
              </a:lnSpc>
            </a:pPr>
            <a:r>
              <a:rPr lang="en-US" sz="2800" dirty="0" err="1" smtClean="0"/>
              <a:t>Financialization</a:t>
            </a:r>
            <a:r>
              <a:rPr lang="en-US" sz="2800" dirty="0" smtClean="0"/>
              <a:t> replaced with new </a:t>
            </a:r>
            <a:r>
              <a:rPr lang="en-US" sz="2800" dirty="0" err="1" smtClean="0"/>
              <a:t>New</a:t>
            </a:r>
            <a:r>
              <a:rPr lang="en-US" sz="2800" dirty="0" smtClean="0"/>
              <a:t> </a:t>
            </a:r>
            <a:r>
              <a:rPr lang="en-US" sz="2800" dirty="0" smtClean="0"/>
              <a:t>Deal to resolve 3 faults</a:t>
            </a:r>
            <a:endParaRPr lang="en-US" sz="2800" dirty="0" smtClean="0"/>
          </a:p>
        </p:txBody>
      </p:sp>
    </p:spTree>
    <p:extLst>
      <p:ext uri="{BB962C8B-B14F-4D97-AF65-F5344CB8AC3E}">
        <p14:creationId xmlns:p14="http://schemas.microsoft.com/office/powerpoint/2010/main" val="2533355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r>
              <a:rPr lang="en-US" sz="4000" dirty="0" smtClean="0"/>
              <a:t>What </a:t>
            </a:r>
            <a:r>
              <a:rPr lang="en-US" sz="4000" i="1" dirty="0" smtClean="0"/>
              <a:t>Should</a:t>
            </a:r>
            <a:r>
              <a:rPr lang="en-US" sz="4000" dirty="0" smtClean="0"/>
              <a:t> Financial System Do?: </a:t>
            </a:r>
            <a:r>
              <a:rPr lang="en-US" sz="3600" dirty="0" smtClean="0"/>
              <a:t>Key </a:t>
            </a:r>
            <a:r>
              <a:rPr lang="en-US" sz="3200" dirty="0" smtClean="0"/>
              <a:t>Elements to Promote Capital Development</a:t>
            </a:r>
          </a:p>
        </p:txBody>
      </p:sp>
      <p:sp>
        <p:nvSpPr>
          <p:cNvPr id="8195" name="Rectangle 3"/>
          <p:cNvSpPr>
            <a:spLocks noGrp="1"/>
          </p:cNvSpPr>
          <p:nvPr>
            <p:ph type="body" idx="1"/>
          </p:nvPr>
        </p:nvSpPr>
        <p:spPr>
          <a:xfrm>
            <a:off x="457200" y="1600200"/>
            <a:ext cx="8229600" cy="5029200"/>
          </a:xfrm>
        </p:spPr>
        <p:txBody>
          <a:bodyPr/>
          <a:lstStyle/>
          <a:p>
            <a:pPr>
              <a:lnSpc>
                <a:spcPct val="80000"/>
              </a:lnSpc>
            </a:pPr>
            <a:r>
              <a:rPr lang="en-US" sz="2400" dirty="0" smtClean="0"/>
              <a:t>1. safe and sound payments system;</a:t>
            </a:r>
          </a:p>
          <a:p>
            <a:pPr>
              <a:lnSpc>
                <a:spcPct val="80000"/>
              </a:lnSpc>
            </a:pPr>
            <a:endParaRPr lang="en-US" sz="2400" dirty="0" smtClean="0"/>
          </a:p>
          <a:p>
            <a:pPr>
              <a:lnSpc>
                <a:spcPct val="80000"/>
              </a:lnSpc>
            </a:pPr>
            <a:r>
              <a:rPr lang="en-US" sz="2400" dirty="0" smtClean="0"/>
              <a:t>2. short term loans to households and firms, and, possibly, to state and local government;</a:t>
            </a:r>
          </a:p>
          <a:p>
            <a:pPr>
              <a:lnSpc>
                <a:spcPct val="80000"/>
              </a:lnSpc>
            </a:pPr>
            <a:endParaRPr lang="en-US" sz="2400" dirty="0" smtClean="0"/>
          </a:p>
          <a:p>
            <a:pPr>
              <a:lnSpc>
                <a:spcPct val="80000"/>
              </a:lnSpc>
            </a:pPr>
            <a:r>
              <a:rPr lang="en-US" sz="2400" dirty="0" smtClean="0"/>
              <a:t>3. safe and sound housing finance system;</a:t>
            </a:r>
          </a:p>
          <a:p>
            <a:pPr>
              <a:lnSpc>
                <a:spcPct val="80000"/>
              </a:lnSpc>
            </a:pPr>
            <a:endParaRPr lang="en-US" sz="2400" dirty="0" smtClean="0"/>
          </a:p>
          <a:p>
            <a:pPr>
              <a:lnSpc>
                <a:spcPct val="80000"/>
              </a:lnSpc>
            </a:pPr>
            <a:r>
              <a:rPr lang="en-US" sz="2400" dirty="0" smtClean="0"/>
              <a:t>4. a range of financial services including insurance, brokerage, and retirement savings services; and</a:t>
            </a:r>
          </a:p>
          <a:p>
            <a:pPr>
              <a:lnSpc>
                <a:spcPct val="80000"/>
              </a:lnSpc>
            </a:pPr>
            <a:endParaRPr lang="en-US" sz="2400" dirty="0" smtClean="0"/>
          </a:p>
          <a:p>
            <a:pPr>
              <a:lnSpc>
                <a:spcPct val="80000"/>
              </a:lnSpc>
            </a:pPr>
            <a:r>
              <a:rPr lang="en-US" sz="2400" dirty="0" smtClean="0"/>
              <a:t>5. long term funding of positions in expensive capital assets.</a:t>
            </a:r>
          </a:p>
          <a:p>
            <a:pPr>
              <a:lnSpc>
                <a:spcPct val="80000"/>
              </a:lnSpc>
            </a:pPr>
            <a:endParaRPr lang="en-US" sz="2400" dirty="0" smtClean="0"/>
          </a:p>
          <a:p>
            <a:pPr>
              <a:lnSpc>
                <a:spcPct val="80000"/>
              </a:lnSpc>
              <a:buFont typeface="Arial" charset="0"/>
              <a:buNone/>
            </a:pPr>
            <a:r>
              <a:rPr lang="en-US" sz="2400" dirty="0" smtClean="0"/>
              <a:t>NB: there is no reason why these should be consolidated, nor why all should be privately </a:t>
            </a:r>
            <a:r>
              <a:rPr lang="en-US" sz="2400" dirty="0" smtClean="0"/>
              <a:t>supplied</a:t>
            </a:r>
            <a:endParaRPr lang="en-US" sz="2400" dirty="0"/>
          </a:p>
        </p:txBody>
      </p:sp>
    </p:spTree>
    <p:extLst>
      <p:ext uri="{BB962C8B-B14F-4D97-AF65-F5344CB8AC3E}">
        <p14:creationId xmlns:p14="http://schemas.microsoft.com/office/powerpoint/2010/main" val="164915283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457200" y="152400"/>
            <a:ext cx="8229600" cy="1143000"/>
          </a:xfrm>
        </p:spPr>
        <p:txBody>
          <a:bodyPr/>
          <a:lstStyle/>
          <a:p>
            <a:r>
              <a:rPr lang="en-US" sz="4000" dirty="0" smtClean="0"/>
              <a:t>Conclusions for Reform: Gov’t Role</a:t>
            </a:r>
          </a:p>
        </p:txBody>
      </p:sp>
      <p:sp>
        <p:nvSpPr>
          <p:cNvPr id="14339" name="Rectangle 3"/>
          <p:cNvSpPr>
            <a:spLocks noGrp="1"/>
          </p:cNvSpPr>
          <p:nvPr>
            <p:ph type="body" idx="1"/>
          </p:nvPr>
        </p:nvSpPr>
        <p:spPr>
          <a:xfrm>
            <a:off x="457200" y="1143000"/>
            <a:ext cx="8229600" cy="5410200"/>
          </a:xfrm>
        </p:spPr>
        <p:txBody>
          <a:bodyPr/>
          <a:lstStyle/>
          <a:p>
            <a:r>
              <a:rPr lang="en-US" sz="2800" dirty="0" smtClean="0"/>
              <a:t>Reducing concentration plus retaining risk can reorient banks back to relationship banking</a:t>
            </a:r>
          </a:p>
          <a:p>
            <a:r>
              <a:rPr lang="en-US" sz="2800" smtClean="0"/>
              <a:t>Promote Public/Private </a:t>
            </a:r>
            <a:r>
              <a:rPr lang="en-US" sz="2800" smtClean="0"/>
              <a:t>Partnership </a:t>
            </a:r>
            <a:r>
              <a:rPr lang="en-US" sz="2800" smtClean="0"/>
              <a:t>for</a:t>
            </a:r>
            <a:r>
              <a:rPr lang="en-US" sz="2800" smtClean="0"/>
              <a:t> </a:t>
            </a:r>
            <a:r>
              <a:rPr lang="en-US" sz="2800" dirty="0" smtClean="0"/>
              <a:t>capital development</a:t>
            </a:r>
          </a:p>
          <a:p>
            <a:r>
              <a:rPr lang="en-US" sz="2800" dirty="0" smtClean="0"/>
              <a:t>Role for gov’t to play in re-regulating and re-supervising</a:t>
            </a:r>
          </a:p>
          <a:p>
            <a:pPr lvl="1"/>
            <a:r>
              <a:rPr lang="en-US" sz="2400" dirty="0" smtClean="0"/>
              <a:t>There are no magic formulas (capital ratios, living wills, skin in the game)</a:t>
            </a:r>
          </a:p>
          <a:p>
            <a:r>
              <a:rPr lang="en-US" sz="2800" dirty="0" smtClean="0"/>
              <a:t>Role for gov’t in direct provision of financial services</a:t>
            </a:r>
          </a:p>
          <a:p>
            <a:pPr lvl="1"/>
            <a:r>
              <a:rPr lang="en-US" sz="2400" dirty="0" smtClean="0"/>
              <a:t>Payments system</a:t>
            </a:r>
          </a:p>
          <a:p>
            <a:pPr lvl="1"/>
            <a:r>
              <a:rPr lang="en-US" sz="2400" dirty="0" smtClean="0"/>
              <a:t>Direct lending to serve public purpose</a:t>
            </a:r>
          </a:p>
          <a:p>
            <a:pPr lvl="1"/>
            <a:r>
              <a:rPr lang="en-US" sz="2400" dirty="0" smtClean="0"/>
              <a:t>Guarantees for public-private partnerships</a:t>
            </a:r>
          </a:p>
          <a:p>
            <a:pPr>
              <a:buFont typeface="Arial" charset="0"/>
              <a:buNone/>
            </a:pPr>
            <a:endParaRPr lang="en-US" sz="28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Keynes-</a:t>
            </a:r>
            <a:r>
              <a:rPr lang="en-US" dirty="0" err="1" smtClean="0"/>
              <a:t>Minsky</a:t>
            </a:r>
            <a:r>
              <a:rPr lang="en-US" dirty="0" smtClean="0"/>
              <a:t>-Schumpeter</a:t>
            </a:r>
            <a:endParaRPr lang="en-US" dirty="0"/>
          </a:p>
        </p:txBody>
      </p:sp>
      <p:sp>
        <p:nvSpPr>
          <p:cNvPr id="3" name="Content Placeholder 2"/>
          <p:cNvSpPr>
            <a:spLocks noGrp="1"/>
          </p:cNvSpPr>
          <p:nvPr>
            <p:ph idx="1"/>
          </p:nvPr>
        </p:nvSpPr>
        <p:spPr>
          <a:xfrm>
            <a:off x="457200" y="1371600"/>
            <a:ext cx="8229600" cy="5105400"/>
          </a:xfrm>
        </p:spPr>
        <p:txBody>
          <a:bodyPr/>
          <a:lstStyle/>
          <a:p>
            <a:r>
              <a:rPr lang="en-US" dirty="0" smtClean="0"/>
              <a:t>Keynes-</a:t>
            </a:r>
            <a:r>
              <a:rPr lang="en-US" dirty="0" err="1" smtClean="0"/>
              <a:t>Minsky</a:t>
            </a:r>
            <a:r>
              <a:rPr lang="en-US" dirty="0" smtClean="0"/>
              <a:t>: 3 outstanding faults</a:t>
            </a:r>
          </a:p>
          <a:p>
            <a:pPr lvl="1"/>
            <a:r>
              <a:rPr lang="en-US" dirty="0" smtClean="0"/>
              <a:t>Unemployment, Inequality, Instability</a:t>
            </a:r>
          </a:p>
          <a:p>
            <a:r>
              <a:rPr lang="en-US" dirty="0" err="1" smtClean="0"/>
              <a:t>Minsky</a:t>
            </a:r>
            <a:r>
              <a:rPr lang="en-US" dirty="0" smtClean="0"/>
              <a:t>-Schumpeter: Innovation and finance</a:t>
            </a:r>
          </a:p>
          <a:p>
            <a:pPr lvl="1"/>
            <a:r>
              <a:rPr lang="en-US" dirty="0" smtClean="0"/>
              <a:t>Schumpeter: banks finance innovation, creative destruction</a:t>
            </a:r>
          </a:p>
          <a:p>
            <a:pPr lvl="1"/>
            <a:r>
              <a:rPr lang="en-US" dirty="0" err="1" smtClean="0"/>
              <a:t>Minsky</a:t>
            </a:r>
            <a:r>
              <a:rPr lang="en-US" dirty="0" smtClean="0"/>
              <a:t>: financial innovations</a:t>
            </a:r>
          </a:p>
          <a:p>
            <a:r>
              <a:rPr lang="en-US" dirty="0" smtClean="0"/>
              <a:t>Integration: Evolution and Transformation</a:t>
            </a:r>
          </a:p>
          <a:p>
            <a:pPr lvl="1"/>
            <a:r>
              <a:rPr lang="en-US" dirty="0" smtClean="0"/>
              <a:t>Financial instability hypothesis</a:t>
            </a:r>
          </a:p>
          <a:p>
            <a:pPr lvl="1"/>
            <a:r>
              <a:rPr lang="en-US" dirty="0" smtClean="0"/>
              <a:t>Stages or Epochs: Money manager capitalism</a:t>
            </a:r>
            <a:endParaRPr lang="en-US" dirty="0"/>
          </a:p>
        </p:txBody>
      </p:sp>
    </p:spTree>
    <p:extLst>
      <p:ext uri="{BB962C8B-B14F-4D97-AF65-F5344CB8AC3E}">
        <p14:creationId xmlns:p14="http://schemas.microsoft.com/office/powerpoint/2010/main" val="256669924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Keynes-</a:t>
            </a:r>
            <a:r>
              <a:rPr lang="en-US" dirty="0" err="1" smtClean="0"/>
              <a:t>Minsky</a:t>
            </a:r>
            <a:r>
              <a:rPr lang="en-US" dirty="0" smtClean="0"/>
              <a:t>: Instability</a:t>
            </a:r>
            <a:endParaRPr lang="en-US" dirty="0"/>
          </a:p>
        </p:txBody>
      </p:sp>
      <p:sp>
        <p:nvSpPr>
          <p:cNvPr id="3" name="Content Placeholder 2"/>
          <p:cNvSpPr>
            <a:spLocks noGrp="1"/>
          </p:cNvSpPr>
          <p:nvPr>
            <p:ph idx="1"/>
          </p:nvPr>
        </p:nvSpPr>
        <p:spPr/>
        <p:txBody>
          <a:bodyPr/>
          <a:lstStyle/>
          <a:p>
            <a:r>
              <a:rPr lang="en-US" dirty="0" smtClean="0"/>
              <a:t>Theory of Effective Demand</a:t>
            </a:r>
          </a:p>
          <a:p>
            <a:pPr lvl="1"/>
            <a:r>
              <a:rPr lang="en-US" dirty="0" smtClean="0"/>
              <a:t>No tendency to full </a:t>
            </a:r>
            <a:r>
              <a:rPr lang="en-US" dirty="0" err="1" smtClean="0"/>
              <a:t>emp</a:t>
            </a:r>
            <a:endParaRPr lang="en-US" dirty="0" smtClean="0"/>
          </a:p>
          <a:p>
            <a:r>
              <a:rPr lang="en-US" dirty="0" smtClean="0"/>
              <a:t>Investment theory of growth and the cycle</a:t>
            </a:r>
          </a:p>
          <a:p>
            <a:pPr lvl="1"/>
            <a:r>
              <a:rPr lang="en-US" dirty="0" smtClean="0"/>
              <a:t>Steady growth unlikely</a:t>
            </a:r>
          </a:p>
          <a:p>
            <a:r>
              <a:rPr lang="en-US" dirty="0" smtClean="0"/>
              <a:t>Financial theory of investment</a:t>
            </a:r>
          </a:p>
          <a:p>
            <a:pPr lvl="1"/>
            <a:r>
              <a:rPr lang="en-US" dirty="0" smtClean="0"/>
              <a:t>Stability is destabilizing</a:t>
            </a:r>
          </a:p>
          <a:p>
            <a:r>
              <a:rPr lang="en-US" dirty="0" smtClean="0"/>
              <a:t>Role for Big Government and Big Bank</a:t>
            </a:r>
          </a:p>
          <a:p>
            <a:pPr lvl="1"/>
            <a:r>
              <a:rPr lang="en-US" dirty="0" smtClean="0"/>
              <a:t>Constrain instability</a:t>
            </a:r>
            <a:endParaRPr lang="en-US" dirty="0"/>
          </a:p>
        </p:txBody>
      </p:sp>
    </p:spTree>
    <p:extLst>
      <p:ext uri="{BB962C8B-B14F-4D97-AF65-F5344CB8AC3E}">
        <p14:creationId xmlns:p14="http://schemas.microsoft.com/office/powerpoint/2010/main" val="149528516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Minsky</a:t>
            </a:r>
            <a:r>
              <a:rPr lang="en-US" dirty="0" smtClean="0"/>
              <a:t>-Schumpeter: Innovation and Economic Development</a:t>
            </a:r>
            <a:endParaRPr lang="en-US" dirty="0"/>
          </a:p>
        </p:txBody>
      </p:sp>
      <p:sp>
        <p:nvSpPr>
          <p:cNvPr id="3" name="Content Placeholder 2"/>
          <p:cNvSpPr>
            <a:spLocks noGrp="1"/>
          </p:cNvSpPr>
          <p:nvPr>
            <p:ph idx="1"/>
          </p:nvPr>
        </p:nvSpPr>
        <p:spPr>
          <a:xfrm>
            <a:off x="457200" y="1447800"/>
            <a:ext cx="8382000" cy="5181600"/>
          </a:xfrm>
        </p:spPr>
        <p:txBody>
          <a:bodyPr/>
          <a:lstStyle/>
          <a:p>
            <a:r>
              <a:rPr lang="en-US" sz="2500" dirty="0" smtClean="0"/>
              <a:t>Banker as </a:t>
            </a:r>
            <a:r>
              <a:rPr lang="en-US" sz="2500" dirty="0" err="1" smtClean="0"/>
              <a:t>Ephor</a:t>
            </a:r>
            <a:endParaRPr lang="en-US" sz="2500" dirty="0" smtClean="0"/>
          </a:p>
          <a:p>
            <a:pPr lvl="1"/>
            <a:r>
              <a:rPr lang="en-US" sz="2500" dirty="0" smtClean="0"/>
              <a:t>Established firm uses retained profit</a:t>
            </a:r>
          </a:p>
          <a:p>
            <a:pPr lvl="1"/>
            <a:r>
              <a:rPr lang="en-US" sz="2500" dirty="0" smtClean="0"/>
              <a:t>Innovator requires finance</a:t>
            </a:r>
          </a:p>
          <a:p>
            <a:r>
              <a:rPr lang="en-US" sz="2500" dirty="0" smtClean="0"/>
              <a:t>Innovation drives growth</a:t>
            </a:r>
          </a:p>
          <a:p>
            <a:pPr lvl="1"/>
            <a:r>
              <a:rPr lang="en-US" sz="2500" dirty="0" smtClean="0"/>
              <a:t>Growth within circular flow slow and steady</a:t>
            </a:r>
          </a:p>
          <a:p>
            <a:pPr lvl="1"/>
            <a:r>
              <a:rPr lang="en-US" sz="2500" dirty="0" err="1" smtClean="0"/>
              <a:t>Innovation</a:t>
            </a:r>
            <a:r>
              <a:rPr lang="en-US" sz="2500" dirty="0" err="1" smtClean="0">
                <a:sym typeface="Wingdings" pitchFamily="2" charset="2"/>
              </a:rPr>
              <a:t>transformative</a:t>
            </a:r>
            <a:r>
              <a:rPr lang="en-US" sz="2500" dirty="0" smtClean="0">
                <a:sym typeface="Wingdings" pitchFamily="2" charset="2"/>
              </a:rPr>
              <a:t> growth: Econ Development</a:t>
            </a:r>
            <a:endParaRPr lang="en-US" sz="2500" dirty="0" smtClean="0"/>
          </a:p>
          <a:p>
            <a:r>
              <a:rPr lang="en-US" sz="2500" dirty="0" smtClean="0"/>
              <a:t>Banks innovate, too</a:t>
            </a:r>
          </a:p>
          <a:p>
            <a:pPr lvl="1"/>
            <a:r>
              <a:rPr lang="en-US" sz="2500" dirty="0" smtClean="0"/>
              <a:t>Profit-seeking; circumvent constraints; stretch liquidity</a:t>
            </a:r>
          </a:p>
          <a:p>
            <a:r>
              <a:rPr lang="en-US" sz="2500" dirty="0" smtClean="0"/>
              <a:t>But financial innovation need not be directed to economic development</a:t>
            </a:r>
            <a:endParaRPr lang="en-US" sz="2500" dirty="0"/>
          </a:p>
        </p:txBody>
      </p:sp>
    </p:spTree>
    <p:extLst>
      <p:ext uri="{BB962C8B-B14F-4D97-AF65-F5344CB8AC3E}">
        <p14:creationId xmlns:p14="http://schemas.microsoft.com/office/powerpoint/2010/main" val="11930852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Reconstituting the Financial System</a:t>
            </a:r>
            <a:endParaRPr lang="en-US" dirty="0"/>
          </a:p>
        </p:txBody>
      </p:sp>
      <p:sp>
        <p:nvSpPr>
          <p:cNvPr id="3" name="Content Placeholder 2"/>
          <p:cNvSpPr>
            <a:spLocks noGrp="1"/>
          </p:cNvSpPr>
          <p:nvPr>
            <p:ph idx="1"/>
          </p:nvPr>
        </p:nvSpPr>
        <p:spPr>
          <a:xfrm>
            <a:off x="457200" y="1600200"/>
            <a:ext cx="8382000" cy="4876800"/>
          </a:xfrm>
        </p:spPr>
        <p:txBody>
          <a:bodyPr/>
          <a:lstStyle/>
          <a:p>
            <a:r>
              <a:rPr lang="en-US" dirty="0" err="1" smtClean="0"/>
              <a:t>Minsky</a:t>
            </a:r>
            <a:r>
              <a:rPr lang="en-US" dirty="0" smtClean="0"/>
              <a:t> Project: Reconstituting Finance to Promote Capital Development of the Economy </a:t>
            </a:r>
          </a:p>
          <a:p>
            <a:r>
              <a:rPr lang="en-US" dirty="0" smtClean="0"/>
              <a:t>Requires Proper Framework</a:t>
            </a:r>
          </a:p>
          <a:p>
            <a:pPr lvl="1"/>
            <a:r>
              <a:rPr lang="en-US" sz="2000" dirty="0" smtClean="0"/>
              <a:t>1. a </a:t>
            </a:r>
            <a:r>
              <a:rPr lang="en-US" sz="2000" dirty="0"/>
              <a:t>capitalist economy is a financial system;</a:t>
            </a:r>
          </a:p>
          <a:p>
            <a:pPr lvl="1"/>
            <a:r>
              <a:rPr lang="en-US" sz="2000" dirty="0" smtClean="0"/>
              <a:t>2. neoclassical </a:t>
            </a:r>
            <a:r>
              <a:rPr lang="en-US" sz="2000" dirty="0"/>
              <a:t>economics is not useful because it denies that the financial system matters;</a:t>
            </a:r>
          </a:p>
          <a:p>
            <a:pPr lvl="1"/>
            <a:r>
              <a:rPr lang="en-US" sz="2000" dirty="0" smtClean="0"/>
              <a:t>3. the </a:t>
            </a:r>
            <a:r>
              <a:rPr lang="en-US" sz="2000" dirty="0"/>
              <a:t>financial structure has become much more fragile;</a:t>
            </a:r>
          </a:p>
          <a:p>
            <a:pPr lvl="1"/>
            <a:r>
              <a:rPr lang="en-US" sz="2000" dirty="0" smtClean="0"/>
              <a:t>4. this </a:t>
            </a:r>
            <a:r>
              <a:rPr lang="en-US" sz="2000" dirty="0"/>
              <a:t>fragility makes it likely that stagnation or even a deep depression is possible;</a:t>
            </a:r>
          </a:p>
          <a:p>
            <a:pPr lvl="1"/>
            <a:r>
              <a:rPr lang="en-US" sz="2000" dirty="0" smtClean="0"/>
              <a:t>5.a </a:t>
            </a:r>
            <a:r>
              <a:rPr lang="en-US" sz="2000" dirty="0"/>
              <a:t>stagnant capitalist economy will not promote capital development;</a:t>
            </a:r>
          </a:p>
          <a:p>
            <a:pPr lvl="1"/>
            <a:r>
              <a:rPr lang="en-US" sz="2000" dirty="0" smtClean="0"/>
              <a:t>6.however</a:t>
            </a:r>
            <a:r>
              <a:rPr lang="en-US" sz="2000" dirty="0"/>
              <a:t>, this can be avoided by apt reform of the financial structure in conjunction with apt use of fiscal powers of the government.</a:t>
            </a:r>
          </a:p>
          <a:p>
            <a:endParaRPr lang="en-US" dirty="0"/>
          </a:p>
        </p:txBody>
      </p:sp>
    </p:spTree>
    <p:extLst>
      <p:ext uri="{BB962C8B-B14F-4D97-AF65-F5344CB8AC3E}">
        <p14:creationId xmlns:p14="http://schemas.microsoft.com/office/powerpoint/2010/main" val="14531920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dirty="0" smtClean="0"/>
              <a:t>Reform requires </a:t>
            </a:r>
            <a:r>
              <a:rPr lang="en-US" sz="3600" dirty="0" smtClean="0"/>
              <a:t>understanding</a:t>
            </a:r>
            <a:r>
              <a:rPr lang="en-US" sz="3600" dirty="0" smtClean="0"/>
              <a:t>: </a:t>
            </a:r>
            <a:br>
              <a:rPr lang="en-US" sz="3600" dirty="0" smtClean="0"/>
            </a:br>
            <a:r>
              <a:rPr lang="en-US" sz="3600" dirty="0" smtClean="0"/>
              <a:t>What do banks do?</a:t>
            </a:r>
          </a:p>
        </p:txBody>
      </p:sp>
      <p:sp>
        <p:nvSpPr>
          <p:cNvPr id="7171" name="Content Placeholder 2"/>
          <p:cNvSpPr>
            <a:spLocks noGrp="1"/>
          </p:cNvSpPr>
          <p:nvPr>
            <p:ph idx="1"/>
          </p:nvPr>
        </p:nvSpPr>
        <p:spPr>
          <a:xfrm>
            <a:off x="304800" y="1371600"/>
            <a:ext cx="8610600" cy="5029200"/>
          </a:xfrm>
        </p:spPr>
        <p:txBody>
          <a:bodyPr/>
          <a:lstStyle/>
          <a:p>
            <a:r>
              <a:rPr lang="en-US" sz="2400" dirty="0" smtClean="0"/>
              <a:t>Like all </a:t>
            </a:r>
            <a:r>
              <a:rPr lang="en-US" sz="2400" dirty="0" smtClean="0"/>
              <a:t>econ </a:t>
            </a:r>
            <a:r>
              <a:rPr lang="en-US" sz="2400" dirty="0" smtClean="0"/>
              <a:t>units, take positions in assets by issuing </a:t>
            </a:r>
            <a:r>
              <a:rPr lang="en-US" sz="2400" dirty="0" smtClean="0"/>
              <a:t>liabilities</a:t>
            </a:r>
          </a:p>
          <a:p>
            <a:pPr lvl="1"/>
            <a:r>
              <a:rPr lang="en-US" sz="2200" dirty="0" smtClean="0"/>
              <a:t>Make payments for customers</a:t>
            </a:r>
            <a:endParaRPr lang="en-US" sz="2200" dirty="0" smtClean="0"/>
          </a:p>
          <a:p>
            <a:pPr lvl="1"/>
            <a:r>
              <a:rPr lang="en-US" sz="2200" dirty="0" smtClean="0"/>
              <a:t>Anyone can create money</a:t>
            </a:r>
          </a:p>
          <a:p>
            <a:r>
              <a:rPr lang="en-US" sz="2400" dirty="0" smtClean="0"/>
              <a:t>Banks are highly leveraged (93-95%), must continually refinance </a:t>
            </a:r>
            <a:r>
              <a:rPr lang="en-US" sz="2400" dirty="0" smtClean="0"/>
              <a:t>positions</a:t>
            </a:r>
          </a:p>
          <a:p>
            <a:pPr lvl="1"/>
            <a:r>
              <a:rPr lang="en-US" sz="2200" dirty="0" smtClean="0"/>
              <a:t>Liquidity and insolvency; </a:t>
            </a:r>
            <a:r>
              <a:rPr lang="en-US" sz="2200" dirty="0" err="1" smtClean="0"/>
              <a:t>govt</a:t>
            </a:r>
            <a:r>
              <a:rPr lang="en-US" sz="2200" dirty="0" smtClean="0"/>
              <a:t> backstop</a:t>
            </a:r>
            <a:endParaRPr lang="en-US" sz="2200" dirty="0" smtClean="0"/>
          </a:p>
          <a:p>
            <a:pPr lvl="1"/>
            <a:r>
              <a:rPr lang="en-US" sz="2200" dirty="0" smtClean="0"/>
              <a:t>If not, make position by selling out </a:t>
            </a:r>
            <a:r>
              <a:rPr lang="en-US" sz="2200" dirty="0" smtClean="0"/>
              <a:t>position; debt deflation</a:t>
            </a:r>
            <a:endParaRPr lang="en-US" sz="2200" dirty="0" smtClean="0"/>
          </a:p>
          <a:p>
            <a:r>
              <a:rPr lang="en-US" sz="2400" dirty="0" smtClean="0"/>
              <a:t>Types: commercial banking, investment banking, universal banking, public holding company</a:t>
            </a:r>
          </a:p>
          <a:p>
            <a:pPr lvl="1"/>
            <a:r>
              <a:rPr lang="en-US" sz="2200" dirty="0" smtClean="0"/>
              <a:t>Skeptical banker; profits come over time; success of lender requires success of borrower</a:t>
            </a:r>
          </a:p>
          <a:p>
            <a:pPr lvl="1"/>
            <a:r>
              <a:rPr lang="en-US" sz="2200" dirty="0" smtClean="0"/>
              <a:t>CB: how do I get repaid; IB: how can I sell this IOU</a:t>
            </a:r>
            <a:endParaRPr lang="en-US" sz="2200" dirty="0"/>
          </a:p>
          <a:p>
            <a:pPr marL="457200" lvl="1" indent="0">
              <a:buNone/>
            </a:pPr>
            <a:endParaRPr lang="en-US"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p:txBody>
          <a:bodyPr/>
          <a:lstStyle/>
          <a:p>
            <a:r>
              <a:rPr lang="en-US" smtClean="0"/>
              <a:t>A Minsky Moment or a Minsky Half-Century?</a:t>
            </a:r>
          </a:p>
        </p:txBody>
      </p:sp>
      <p:sp>
        <p:nvSpPr>
          <p:cNvPr id="36867" name="Content Placeholder 2"/>
          <p:cNvSpPr>
            <a:spLocks noGrp="1"/>
          </p:cNvSpPr>
          <p:nvPr>
            <p:ph idx="4294967295"/>
          </p:nvPr>
        </p:nvSpPr>
        <p:spPr>
          <a:xfrm>
            <a:off x="457200" y="1600200"/>
            <a:ext cx="8229600" cy="4953000"/>
          </a:xfrm>
        </p:spPr>
        <p:txBody>
          <a:bodyPr/>
          <a:lstStyle/>
          <a:p>
            <a:r>
              <a:rPr lang="en-US" smtClean="0"/>
              <a:t>Stages Approach 1980s-90s</a:t>
            </a:r>
          </a:p>
          <a:p>
            <a:pPr lvl="1"/>
            <a:r>
              <a:rPr lang="en-US" sz="2400" smtClean="0"/>
              <a:t>Commercial capitalism</a:t>
            </a:r>
          </a:p>
          <a:p>
            <a:pPr lvl="1"/>
            <a:r>
              <a:rPr lang="en-US" sz="2400" smtClean="0"/>
              <a:t>Finance capitalism</a:t>
            </a:r>
          </a:p>
          <a:p>
            <a:pPr lvl="1"/>
            <a:r>
              <a:rPr lang="en-US" sz="2400" smtClean="0"/>
              <a:t>Paternalistic (Managerial-Welfare State) capitalism</a:t>
            </a:r>
          </a:p>
          <a:p>
            <a:pPr lvl="1"/>
            <a:r>
              <a:rPr lang="en-US" sz="2400" smtClean="0"/>
              <a:t>Money Manager capitalism (predator state, financialization, ownership society, neoliberalism, neoconservativism, shadow banking)</a:t>
            </a:r>
          </a:p>
          <a:p>
            <a:pPr lvl="2"/>
            <a:r>
              <a:rPr lang="en-US" sz="2000" smtClean="0"/>
              <a:t>Stability bred instability</a:t>
            </a:r>
          </a:p>
          <a:p>
            <a:pPr lvl="2"/>
            <a:r>
              <a:rPr lang="en-US" sz="2000" smtClean="0"/>
              <a:t>Accumulation of financial assets/liabilities</a:t>
            </a:r>
          </a:p>
          <a:p>
            <a:pPr lvl="2"/>
            <a:r>
              <a:rPr lang="en-US" sz="2000" smtClean="0"/>
              <a:t>Globalization</a:t>
            </a:r>
          </a:p>
          <a:p>
            <a:pPr lvl="2"/>
            <a:r>
              <a:rPr lang="en-US" sz="2000" smtClean="0"/>
              <a:t>Securitization</a:t>
            </a:r>
          </a:p>
          <a:p>
            <a:pPr lvl="2"/>
            <a:r>
              <a:rPr lang="en-US" sz="2000" smtClean="0"/>
              <a:t>Self-supervision</a:t>
            </a:r>
          </a:p>
        </p:txBody>
      </p:sp>
    </p:spTree>
    <p:extLst>
      <p:ext uri="{BB962C8B-B14F-4D97-AF65-F5344CB8AC3E}">
        <p14:creationId xmlns:p14="http://schemas.microsoft.com/office/powerpoint/2010/main" val="34507557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US" smtClean="0"/>
              <a:t>Boom and Bust</a:t>
            </a:r>
          </a:p>
        </p:txBody>
      </p:sp>
      <p:sp>
        <p:nvSpPr>
          <p:cNvPr id="15363" name="Rectangle 3"/>
          <p:cNvSpPr>
            <a:spLocks noGrp="1" noChangeArrowheads="1"/>
          </p:cNvSpPr>
          <p:nvPr>
            <p:ph type="body" idx="4294967295"/>
          </p:nvPr>
        </p:nvSpPr>
        <p:spPr>
          <a:xfrm>
            <a:off x="0" y="1295400"/>
            <a:ext cx="9144000" cy="4830763"/>
          </a:xfrm>
        </p:spPr>
        <p:txBody>
          <a:bodyPr/>
          <a:lstStyle/>
          <a:p>
            <a:pPr>
              <a:lnSpc>
                <a:spcPct val="80000"/>
              </a:lnSpc>
            </a:pPr>
            <a:r>
              <a:rPr lang="en-US" sz="2400" dirty="0" smtClean="0"/>
              <a:t>1980s Thrift &amp; Bank Crises</a:t>
            </a:r>
          </a:p>
          <a:p>
            <a:pPr lvl="1">
              <a:lnSpc>
                <a:spcPct val="80000"/>
              </a:lnSpc>
            </a:pPr>
            <a:r>
              <a:rPr lang="en-US" sz="2000" dirty="0" smtClean="0"/>
              <a:t>Thrifts and Commercial real estate</a:t>
            </a:r>
          </a:p>
          <a:p>
            <a:pPr lvl="1">
              <a:lnSpc>
                <a:spcPct val="80000"/>
              </a:lnSpc>
            </a:pPr>
            <a:r>
              <a:rPr lang="en-US" sz="2000" dirty="0" smtClean="0"/>
              <a:t>Banks and LDC debt</a:t>
            </a:r>
          </a:p>
          <a:p>
            <a:pPr>
              <a:lnSpc>
                <a:spcPct val="80000"/>
              </a:lnSpc>
            </a:pPr>
            <a:r>
              <a:rPr lang="en-US" sz="2400" dirty="0" smtClean="0"/>
              <a:t>1980s Leverage Buy-outs</a:t>
            </a:r>
          </a:p>
          <a:p>
            <a:pPr lvl="1">
              <a:lnSpc>
                <a:spcPct val="80000"/>
              </a:lnSpc>
            </a:pPr>
            <a:r>
              <a:rPr lang="en-US" sz="2000" dirty="0" smtClean="0"/>
              <a:t>Michael Milken and Junk Bonds</a:t>
            </a:r>
          </a:p>
          <a:p>
            <a:pPr>
              <a:lnSpc>
                <a:spcPct val="80000"/>
              </a:lnSpc>
            </a:pPr>
            <a:r>
              <a:rPr lang="en-US" sz="2400" dirty="0" smtClean="0"/>
              <a:t>1990s New Economy and </a:t>
            </a:r>
            <a:r>
              <a:rPr lang="en-US" sz="2400" dirty="0" err="1" smtClean="0"/>
              <a:t>Nasdaq</a:t>
            </a:r>
            <a:endParaRPr lang="en-US" sz="2400" dirty="0" smtClean="0"/>
          </a:p>
          <a:p>
            <a:pPr lvl="1">
              <a:lnSpc>
                <a:spcPct val="80000"/>
              </a:lnSpc>
            </a:pPr>
            <a:r>
              <a:rPr lang="en-US" sz="2000" dirty="0" smtClean="0"/>
              <a:t>“Irrational Exuberance”</a:t>
            </a:r>
          </a:p>
          <a:p>
            <a:pPr>
              <a:lnSpc>
                <a:spcPct val="80000"/>
              </a:lnSpc>
            </a:pPr>
            <a:r>
              <a:rPr lang="en-US" sz="2400" dirty="0" smtClean="0"/>
              <a:t>2000s Residential Real Estate</a:t>
            </a:r>
          </a:p>
          <a:p>
            <a:pPr lvl="1">
              <a:lnSpc>
                <a:spcPct val="80000"/>
              </a:lnSpc>
            </a:pPr>
            <a:r>
              <a:rPr lang="en-US" sz="2000" dirty="0" err="1" smtClean="0"/>
              <a:t>Subprimes</a:t>
            </a:r>
            <a:r>
              <a:rPr lang="en-US" sz="2000" dirty="0" smtClean="0"/>
              <a:t>; foreclosures</a:t>
            </a:r>
          </a:p>
          <a:p>
            <a:pPr>
              <a:lnSpc>
                <a:spcPct val="80000"/>
              </a:lnSpc>
            </a:pPr>
            <a:r>
              <a:rPr lang="en-US" sz="2400" dirty="0" smtClean="0"/>
              <a:t>2000s Commodity Markets</a:t>
            </a:r>
          </a:p>
          <a:p>
            <a:pPr lvl="1">
              <a:lnSpc>
                <a:spcPct val="80000"/>
              </a:lnSpc>
            </a:pPr>
            <a:r>
              <a:rPr lang="en-US" sz="2000" dirty="0" smtClean="0"/>
              <a:t>Quadrupled oil prices; food riots; starvation</a:t>
            </a:r>
          </a:p>
          <a:p>
            <a:pPr lvl="1">
              <a:lnSpc>
                <a:spcPct val="80000"/>
              </a:lnSpc>
              <a:buFontTx/>
              <a:buNone/>
            </a:pPr>
            <a:endParaRPr lang="en-US" sz="2000" dirty="0" smtClean="0"/>
          </a:p>
          <a:p>
            <a:pPr lvl="1">
              <a:lnSpc>
                <a:spcPct val="80000"/>
              </a:lnSpc>
              <a:buFontTx/>
              <a:buNone/>
            </a:pPr>
            <a:r>
              <a:rPr lang="en-US" dirty="0" smtClean="0">
                <a:solidFill>
                  <a:srgbClr val="FF3300"/>
                </a:solidFill>
              </a:rPr>
              <a:t>Each crisis worse than the previous</a:t>
            </a:r>
          </a:p>
          <a:p>
            <a:pPr lvl="1">
              <a:lnSpc>
                <a:spcPct val="80000"/>
              </a:lnSpc>
            </a:pPr>
            <a:endParaRPr lang="en-US" sz="2000" dirty="0" smtClean="0"/>
          </a:p>
          <a:p>
            <a:pPr lvl="1">
              <a:lnSpc>
                <a:spcPct val="80000"/>
              </a:lnSpc>
            </a:pPr>
            <a:endParaRPr lang="en-US" sz="2000" dirty="0" smtClean="0"/>
          </a:p>
        </p:txBody>
      </p:sp>
    </p:spTree>
    <p:extLst>
      <p:ext uri="{BB962C8B-B14F-4D97-AF65-F5344CB8AC3E}">
        <p14:creationId xmlns:p14="http://schemas.microsoft.com/office/powerpoint/2010/main" val="28388548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2000"/>
                                        <p:tgtEl>
                                          <p:spTgt spid="1536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Effect transition="in" filter="fade">
                                      <p:cBhvr>
                                        <p:cTn id="15" dur="2000"/>
                                        <p:tgtEl>
                                          <p:spTgt spid="1536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363">
                                            <p:txEl>
                                              <p:pRg st="2" end="2"/>
                                            </p:txEl>
                                          </p:spTgt>
                                        </p:tgtEl>
                                        <p:attrNameLst>
                                          <p:attrName>style.visibility</p:attrName>
                                        </p:attrNameLst>
                                      </p:cBhvr>
                                      <p:to>
                                        <p:strVal val="visible"/>
                                      </p:to>
                                    </p:set>
                                    <p:animEffect transition="in" filter="fade">
                                      <p:cBhvr>
                                        <p:cTn id="18" dur="2000"/>
                                        <p:tgtEl>
                                          <p:spTgt spid="1536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animEffect transition="in" filter="fade">
                                      <p:cBhvr>
                                        <p:cTn id="23" dur="2000"/>
                                        <p:tgtEl>
                                          <p:spTgt spid="1536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363">
                                            <p:txEl>
                                              <p:pRg st="4" end="4"/>
                                            </p:txEl>
                                          </p:spTgt>
                                        </p:tgtEl>
                                        <p:attrNameLst>
                                          <p:attrName>style.visibility</p:attrName>
                                        </p:attrNameLst>
                                      </p:cBhvr>
                                      <p:to>
                                        <p:strVal val="visible"/>
                                      </p:to>
                                    </p:set>
                                    <p:animEffect transition="in" filter="fade">
                                      <p:cBhvr>
                                        <p:cTn id="26" dur="2000"/>
                                        <p:tgtEl>
                                          <p:spTgt spid="15363">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363">
                                            <p:txEl>
                                              <p:pRg st="5" end="5"/>
                                            </p:txEl>
                                          </p:spTgt>
                                        </p:tgtEl>
                                        <p:attrNameLst>
                                          <p:attrName>style.visibility</p:attrName>
                                        </p:attrNameLst>
                                      </p:cBhvr>
                                      <p:to>
                                        <p:strVal val="visible"/>
                                      </p:to>
                                    </p:set>
                                    <p:animEffect transition="in" filter="fade">
                                      <p:cBhvr>
                                        <p:cTn id="31" dur="2000"/>
                                        <p:tgtEl>
                                          <p:spTgt spid="1536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363">
                                            <p:txEl>
                                              <p:pRg st="6" end="6"/>
                                            </p:txEl>
                                          </p:spTgt>
                                        </p:tgtEl>
                                        <p:attrNameLst>
                                          <p:attrName>style.visibility</p:attrName>
                                        </p:attrNameLst>
                                      </p:cBhvr>
                                      <p:to>
                                        <p:strVal val="visible"/>
                                      </p:to>
                                    </p:set>
                                    <p:animEffect transition="in" filter="fade">
                                      <p:cBhvr>
                                        <p:cTn id="34" dur="2000"/>
                                        <p:tgtEl>
                                          <p:spTgt spid="15363">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363">
                                            <p:txEl>
                                              <p:pRg st="7" end="7"/>
                                            </p:txEl>
                                          </p:spTgt>
                                        </p:tgtEl>
                                        <p:attrNameLst>
                                          <p:attrName>style.visibility</p:attrName>
                                        </p:attrNameLst>
                                      </p:cBhvr>
                                      <p:to>
                                        <p:strVal val="visible"/>
                                      </p:to>
                                    </p:set>
                                    <p:animEffect transition="in" filter="fade">
                                      <p:cBhvr>
                                        <p:cTn id="39" dur="2000"/>
                                        <p:tgtEl>
                                          <p:spTgt spid="15363">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363">
                                            <p:txEl>
                                              <p:pRg st="8" end="8"/>
                                            </p:txEl>
                                          </p:spTgt>
                                        </p:tgtEl>
                                        <p:attrNameLst>
                                          <p:attrName>style.visibility</p:attrName>
                                        </p:attrNameLst>
                                      </p:cBhvr>
                                      <p:to>
                                        <p:strVal val="visible"/>
                                      </p:to>
                                    </p:set>
                                    <p:animEffect transition="in" filter="fade">
                                      <p:cBhvr>
                                        <p:cTn id="42" dur="2000"/>
                                        <p:tgtEl>
                                          <p:spTgt spid="15363">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363">
                                            <p:txEl>
                                              <p:pRg st="9" end="9"/>
                                            </p:txEl>
                                          </p:spTgt>
                                        </p:tgtEl>
                                        <p:attrNameLst>
                                          <p:attrName>style.visibility</p:attrName>
                                        </p:attrNameLst>
                                      </p:cBhvr>
                                      <p:to>
                                        <p:strVal val="visible"/>
                                      </p:to>
                                    </p:set>
                                    <p:animEffect transition="in" filter="fade">
                                      <p:cBhvr>
                                        <p:cTn id="47" dur="2000"/>
                                        <p:tgtEl>
                                          <p:spTgt spid="15363">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363">
                                            <p:txEl>
                                              <p:pRg st="10" end="10"/>
                                            </p:txEl>
                                          </p:spTgt>
                                        </p:tgtEl>
                                        <p:attrNameLst>
                                          <p:attrName>style.visibility</p:attrName>
                                        </p:attrNameLst>
                                      </p:cBhvr>
                                      <p:to>
                                        <p:strVal val="visible"/>
                                      </p:to>
                                    </p:set>
                                    <p:animEffect transition="in" filter="fade">
                                      <p:cBhvr>
                                        <p:cTn id="50" dur="2000"/>
                                        <p:tgtEl>
                                          <p:spTgt spid="15363">
                                            <p:txEl>
                                              <p:pRg st="10" end="10"/>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5363">
                                            <p:txEl>
                                              <p:pRg st="12" end="12"/>
                                            </p:txEl>
                                          </p:spTgt>
                                        </p:tgtEl>
                                        <p:attrNameLst>
                                          <p:attrName>style.visibility</p:attrName>
                                        </p:attrNameLst>
                                      </p:cBhvr>
                                      <p:to>
                                        <p:strVal val="visible"/>
                                      </p:to>
                                    </p:set>
                                    <p:animEffect transition="in" filter="fade">
                                      <p:cBhvr>
                                        <p:cTn id="53" dur="2000"/>
                                        <p:tgtEl>
                                          <p:spTgt spid="1536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457200" y="274638"/>
            <a:ext cx="8229600" cy="715962"/>
          </a:xfrm>
        </p:spPr>
        <p:txBody>
          <a:bodyPr/>
          <a:lstStyle/>
          <a:p>
            <a:pPr eaLnBrk="1" hangingPunct="1"/>
            <a:r>
              <a:rPr lang="en-US" sz="3200" dirty="0" smtClean="0"/>
              <a:t>US: Decreasing Weight of the Banking Sector</a:t>
            </a:r>
          </a:p>
        </p:txBody>
      </p:sp>
      <p:graphicFrame>
        <p:nvGraphicFramePr>
          <p:cNvPr id="22531" name="Object 5"/>
          <p:cNvGraphicFramePr>
            <a:graphicFrameLocks noGrp="1" noChangeAspect="1"/>
          </p:cNvGraphicFramePr>
          <p:nvPr>
            <p:ph sz="half" idx="4294967295"/>
          </p:nvPr>
        </p:nvGraphicFramePr>
        <p:xfrm>
          <a:off x="228600" y="1295400"/>
          <a:ext cx="8686800" cy="5133975"/>
        </p:xfrm>
        <a:graphic>
          <a:graphicData uri="http://schemas.openxmlformats.org/presentationml/2006/ole">
            <mc:AlternateContent xmlns:mc="http://schemas.openxmlformats.org/markup-compatibility/2006">
              <mc:Choice xmlns:v="urn:schemas-microsoft-com:vml" Requires="v">
                <p:oleObj spid="_x0000_s2060" name="Chart" r:id="rId4" imgW="6000784" imgH="3238393" progId="Excel.Chart.8">
                  <p:embed/>
                </p:oleObj>
              </mc:Choice>
              <mc:Fallback>
                <p:oleObj name="Chart" r:id="rId4" imgW="6000784" imgH="3238393"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295400"/>
                        <a:ext cx="8686800" cy="513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328166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fade">
                                      <p:cBhvr>
                                        <p:cTn id="12" dur="2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OleChart spid="22531" grpId="0" 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4157</TotalTime>
  <Words>1128</Words>
  <Application>Microsoft Office PowerPoint</Application>
  <PresentationFormat>On-screen Show (4:3)</PresentationFormat>
  <Paragraphs>139</Paragraphs>
  <Slides>15</Slides>
  <Notes>10</Notes>
  <HiddenSlides>0</HiddenSlides>
  <MMClips>0</MMClips>
  <ScaleCrop>false</ScaleCrop>
  <HeadingPairs>
    <vt:vector size="6" baseType="variant">
      <vt:variant>
        <vt:lpstr>Theme</vt:lpstr>
      </vt:variant>
      <vt:variant>
        <vt:i4>7</vt:i4>
      </vt:variant>
      <vt:variant>
        <vt:lpstr>Embedded OLE Servers</vt:lpstr>
      </vt:variant>
      <vt:variant>
        <vt:i4>1</vt:i4>
      </vt:variant>
      <vt:variant>
        <vt:lpstr>Slide Titles</vt:lpstr>
      </vt:variant>
      <vt:variant>
        <vt:i4>15</vt:i4>
      </vt:variant>
    </vt:vector>
  </HeadingPairs>
  <TitlesOfParts>
    <vt:vector size="23" baseType="lpstr">
      <vt:lpstr>Office Theme</vt:lpstr>
      <vt:lpstr>1_Default Design</vt:lpstr>
      <vt:lpstr>Default Design</vt:lpstr>
      <vt:lpstr>1_Office Theme</vt:lpstr>
      <vt:lpstr>3_Default Design</vt:lpstr>
      <vt:lpstr>2_Default Design</vt:lpstr>
      <vt:lpstr>2_Office Theme</vt:lpstr>
      <vt:lpstr>Chart</vt:lpstr>
      <vt:lpstr>A Minsky-Schumpeter Approach to Reconstituting Financial Institutions for the Capital Development of the Economy  </vt:lpstr>
      <vt:lpstr>Keynes-Minsky-Schumpeter</vt:lpstr>
      <vt:lpstr>Keynes-Minsky: Instability</vt:lpstr>
      <vt:lpstr>Minsky-Schumpeter: Innovation and Economic Development</vt:lpstr>
      <vt:lpstr>Reconstituting the Financial System</vt:lpstr>
      <vt:lpstr>Reform requires understanding:  What do banks do?</vt:lpstr>
      <vt:lpstr>A Minsky Moment or a Minsky Half-Century?</vt:lpstr>
      <vt:lpstr>Boom and Bust</vt:lpstr>
      <vt:lpstr>US: Decreasing Weight of the Banking Sector</vt:lpstr>
      <vt:lpstr>PowerPoint Presentation</vt:lpstr>
      <vt:lpstr>Financialization of the US Economy</vt:lpstr>
      <vt:lpstr>GFC: What went wrong?</vt:lpstr>
      <vt:lpstr>Next time: Let the Market Work</vt:lpstr>
      <vt:lpstr>What Should Financial System Do?: Key Elements to Promote Capital Development</vt:lpstr>
      <vt:lpstr>Conclusions for Reform: Gov’t Role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ROUNDTABLE ON BANKS</dc:title>
  <dc:creator>randallwray</dc:creator>
  <cp:lastModifiedBy>Randall Wray</cp:lastModifiedBy>
  <cp:revision>61</cp:revision>
  <dcterms:created xsi:type="dcterms:W3CDTF">2009-12-28T02:48:31Z</dcterms:created>
  <dcterms:modified xsi:type="dcterms:W3CDTF">2011-11-08T12:37:40Z</dcterms:modified>
</cp:coreProperties>
</file>